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27"/>
  </p:notesMasterIdLst>
  <p:handoutMasterIdLst>
    <p:handoutMasterId r:id="rId28"/>
  </p:handoutMasterIdLst>
  <p:sldIdLst>
    <p:sldId id="547" r:id="rId2"/>
    <p:sldId id="550" r:id="rId3"/>
    <p:sldId id="681" r:id="rId4"/>
    <p:sldId id="669" r:id="rId5"/>
    <p:sldId id="682" r:id="rId6"/>
    <p:sldId id="683" r:id="rId7"/>
    <p:sldId id="660" r:id="rId8"/>
    <p:sldId id="662" r:id="rId9"/>
    <p:sldId id="663" r:id="rId10"/>
    <p:sldId id="676" r:id="rId11"/>
    <p:sldId id="679" r:id="rId12"/>
    <p:sldId id="666" r:id="rId13"/>
    <p:sldId id="688" r:id="rId14"/>
    <p:sldId id="689" r:id="rId15"/>
    <p:sldId id="690" r:id="rId16"/>
    <p:sldId id="674" r:id="rId17"/>
    <p:sldId id="684" r:id="rId18"/>
    <p:sldId id="687" r:id="rId19"/>
    <p:sldId id="685" r:id="rId20"/>
    <p:sldId id="686" r:id="rId21"/>
    <p:sldId id="673" r:id="rId22"/>
    <p:sldId id="562" r:id="rId23"/>
    <p:sldId id="554" r:id="rId24"/>
    <p:sldId id="552" r:id="rId25"/>
    <p:sldId id="553" r:id="rId26"/>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F7F"/>
    <a:srgbClr val="FF4747"/>
    <a:srgbClr val="7F1F1F"/>
    <a:srgbClr val="7F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16093" autoAdjust="0"/>
    <p:restoredTop sz="94660"/>
  </p:normalViewPr>
  <p:slideViewPr>
    <p:cSldViewPr>
      <p:cViewPr varScale="1">
        <p:scale>
          <a:sx n="107" d="100"/>
          <a:sy n="107" d="100"/>
        </p:scale>
        <p:origin x="-990"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120" d="100"/>
          <a:sy n="120" d="100"/>
        </p:scale>
        <p:origin x="-2166" y="-90"/>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2020-08-06</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8/6/2020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dwharder\Desktop\ece.150.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59471" y="5645346"/>
            <a:ext cx="1245391" cy="4583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ece</a:t>
            </a:r>
            <a:r>
              <a:rPr lang="en-US" sz="2000" dirty="0" smtClean="0">
                <a:solidFill>
                  <a:schemeClr val="bg1"/>
                </a:solidFill>
                <a:latin typeface="Constantia" panose="02030602050306030303" pitchFamily="18" charset="0"/>
                <a:cs typeface="Arial" pitchFamily="34" charset="0"/>
              </a:rPr>
              <a:t> 150</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Fundamentals of Programming</a:t>
            </a:r>
            <a:endParaRPr lang="en-US" sz="2000" i="1" dirty="0">
              <a:solidFill>
                <a:schemeClr val="bg1"/>
              </a:solidFill>
              <a:latin typeface="Georgia" panose="02040502050405020303" pitchFamily="18" charset="0"/>
              <a:cs typeface="Arial" pitchFamily="34" charset="0"/>
            </a:endParaRPr>
          </a:p>
        </p:txBody>
      </p:sp>
      <p:sp>
        <p:nvSpPr>
          <p:cNvPr id="7" name="Text Box 14"/>
          <p:cNvSpPr txBox="1">
            <a:spLocks noChangeArrowheads="1"/>
          </p:cNvSpPr>
          <p:nvPr userDrawn="1"/>
        </p:nvSpPr>
        <p:spPr bwMode="auto">
          <a:xfrm>
            <a:off x="6156498" y="5576753"/>
            <a:ext cx="2807990"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Douglas </a:t>
            </a:r>
            <a:r>
              <a:rPr lang="en-US" sz="1100" b="0" kern="0" dirty="0">
                <a:solidFill>
                  <a:srgbClr val="FFFFFF"/>
                </a:solidFill>
                <a:latin typeface="Georgia" panose="02040502050405020303" pitchFamily="18" charset="0"/>
                <a:ea typeface="ＭＳ Ｐゴシック" charset="-128"/>
                <a:cs typeface="Arial" pitchFamily="34" charset="0"/>
              </a:rPr>
              <a:t>Wilhelm Harder, </a:t>
            </a:r>
            <a:r>
              <a:rPr lang="en-US" sz="1100" b="0" kern="0" dirty="0" err="1">
                <a:solidFill>
                  <a:srgbClr val="FFFFFF"/>
                </a:solidFill>
                <a:latin typeface="Georgia" panose="02040502050405020303" pitchFamily="18" charset="0"/>
                <a:ea typeface="ＭＳ Ｐゴシック" charset="-128"/>
                <a:cs typeface="Arial" pitchFamily="34" charset="0"/>
              </a:rPr>
              <a:t>M.Math</a:t>
            </a:r>
            <a:r>
              <a:rPr lang="en-US" sz="1100" b="0" kern="0" dirty="0">
                <a:solidFill>
                  <a:srgbClr val="FFFFFF"/>
                </a:solidFill>
                <a:latin typeface="Georgia" panose="02040502050405020303" pitchFamily="18" charset="0"/>
                <a:ea typeface="ＭＳ Ｐゴシック" charset="-128"/>
                <a:cs typeface="Arial" pitchFamily="34" charset="0"/>
              </a:rPr>
              <a:t>. LEL</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smtClean="0">
                <a:solidFill>
                  <a:srgbClr val="FFFFFF"/>
                </a:solidFill>
                <a:latin typeface="Georgia" panose="02040502050405020303" pitchFamily="18" charset="0"/>
                <a:ea typeface="ＭＳ Ｐゴシック" charset="-128"/>
                <a:cs typeface="Arial" pitchFamily="34" charset="0"/>
              </a:rPr>
              <a:t>Prof. Hiren Patel, Ph.D</a:t>
            </a:r>
            <a:r>
              <a:rPr lang="en-US" sz="1100" b="0" kern="0" dirty="0" smtClean="0">
                <a:solidFill>
                  <a:srgbClr val="FFFFFF"/>
                </a:solidFill>
                <a:latin typeface="Georgia" panose="02040502050405020303" pitchFamily="18" charset="0"/>
                <a:ea typeface="ＭＳ Ｐゴシック" charset="-128"/>
                <a:cs typeface="Arial" pitchFamily="34" charset="0"/>
              </a:rPr>
              <a:t>.</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smtClean="0">
                <a:solidFill>
                  <a:srgbClr val="FFFFFF"/>
                </a:solidFill>
                <a:latin typeface="Georgia" panose="02040502050405020303" pitchFamily="18" charset="0"/>
                <a:ea typeface="ＭＳ Ｐゴシック" charset="-128"/>
                <a:cs typeface="Arial" pitchFamily="34" charset="0"/>
              </a:rPr>
              <a:t>Prof.</a:t>
            </a:r>
            <a:r>
              <a:rPr lang="en-US" sz="1100" b="0" kern="0" baseline="0" dirty="0" smtClean="0">
                <a:solidFill>
                  <a:srgbClr val="FFFFFF"/>
                </a:solidFill>
                <a:latin typeface="Georgia" panose="02040502050405020303" pitchFamily="18" charset="0"/>
                <a:ea typeface="ＭＳ Ｐゴシック" charset="-128"/>
                <a:cs typeface="Arial" pitchFamily="34" charset="0"/>
              </a:rPr>
              <a:t> Werner </a:t>
            </a:r>
            <a:r>
              <a:rPr lang="en-US" sz="1100" b="0" kern="0" baseline="0" dirty="0" err="1" smtClean="0">
                <a:solidFill>
                  <a:srgbClr val="FFFFFF"/>
                </a:solidFill>
                <a:latin typeface="Georgia" panose="02040502050405020303" pitchFamily="18" charset="0"/>
                <a:ea typeface="ＭＳ Ｐゴシック" charset="-128"/>
                <a:cs typeface="Arial" pitchFamily="34" charset="0"/>
              </a:rPr>
              <a:t>Dietl</a:t>
            </a:r>
            <a:r>
              <a:rPr lang="en-US" sz="1100" b="0" kern="0" baseline="0" dirty="0" smtClean="0">
                <a:solidFill>
                  <a:srgbClr val="FFFFFF"/>
                </a:solidFill>
                <a:latin typeface="Georgia" panose="02040502050405020303" pitchFamily="18" charset="0"/>
                <a:ea typeface="ＭＳ Ｐゴシック" charset="-128"/>
                <a:cs typeface="Arial" pitchFamily="34" charset="0"/>
              </a:rPr>
              <a:t>, Ph.D.</a:t>
            </a:r>
            <a:endParaRPr lang="en-US" sz="1100" b="0" kern="0" dirty="0" smtClean="0">
              <a:solidFill>
                <a:srgbClr val="FFFFFF"/>
              </a:solidFill>
              <a:latin typeface="Georgia" panose="02040502050405020303" pitchFamily="18" charset="0"/>
              <a:ea typeface="ＭＳ Ｐゴシック" charset="-128"/>
              <a:cs typeface="Arial" pitchFamily="34" charset="0"/>
            </a:endParaRP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a:t>
            </a:r>
            <a:r>
              <a:rPr lang="en-CA" sz="850" dirty="0" smtClean="0">
                <a:solidFill>
                  <a:srgbClr val="FFFFFF"/>
                </a:solidFill>
                <a:latin typeface="Georgia" panose="02040502050405020303" pitchFamily="18" charset="0"/>
                <a:ea typeface="ＭＳ Ｐゴシック" charset="-128"/>
              </a:rPr>
              <a:t>2018 </a:t>
            </a:r>
            <a:r>
              <a:rPr lang="en-CA" sz="850" dirty="0">
                <a:solidFill>
                  <a:srgbClr val="FFFFFF"/>
                </a:solidFill>
                <a:latin typeface="Georgia" panose="02040502050405020303" pitchFamily="18" charset="0"/>
                <a:ea typeface="ＭＳ Ｐゴシック" charset="-128"/>
              </a:rPr>
              <a:t>by Douglas Wilhelm </a:t>
            </a:r>
            <a:r>
              <a:rPr lang="en-CA" sz="850" dirty="0" smtClean="0">
                <a:solidFill>
                  <a:srgbClr val="FFFFFF"/>
                </a:solidFill>
                <a:latin typeface="Georgia" panose="02040502050405020303" pitchFamily="18" charset="0"/>
                <a:ea typeface="ＭＳ Ｐゴシック" charset="-128"/>
              </a:rPr>
              <a:t>Harder and Hiren Patel.</a:t>
            </a:r>
          </a:p>
          <a:p>
            <a:pPr defTabSz="457200">
              <a:spcBef>
                <a:spcPct val="20000"/>
              </a:spcBef>
              <a:defRPr/>
            </a:pPr>
            <a:r>
              <a:rPr lang="en-CA" sz="850" dirty="0" smtClean="0">
                <a:solidFill>
                  <a:srgbClr val="FFFFFF"/>
                </a:solidFill>
                <a:latin typeface="Georgia" panose="02040502050405020303" pitchFamily="18" charset="0"/>
                <a:ea typeface="ＭＳ Ｐゴシック" charset="-128"/>
              </a:rPr>
              <a:t>     Some </a:t>
            </a:r>
            <a:r>
              <a:rPr lang="en-CA" sz="850" dirty="0">
                <a:solidFill>
                  <a:srgbClr val="FFFFFF"/>
                </a:solidFill>
                <a:latin typeface="Georgia" panose="02040502050405020303" pitchFamily="18" charset="0"/>
                <a:ea typeface="ＭＳ Ｐゴシック" charset="-128"/>
              </a:rPr>
              <a:t>rights reserved</a:t>
            </a:r>
            <a:r>
              <a:rPr lang="en-CA" sz="850" dirty="0" smtClean="0">
                <a:solidFill>
                  <a:srgbClr val="FFFFFF"/>
                </a:solidFill>
                <a:latin typeface="Georgia" panose="02040502050405020303" pitchFamily="18" charset="0"/>
                <a:ea typeface="ＭＳ Ｐゴシック" charset="-128"/>
              </a:rPr>
              <a:t>.</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dwharder\Desktop\ece.150.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5634955"/>
            <a:ext cx="1245391"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1619672" y="7286"/>
            <a:ext cx="7128793"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Reference variables, pass-by-reference and return-by-reference</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buFont typeface="Arial" panose="020B0604020202020204" pitchFamily="34" charset="0"/>
              <a:buChar char="•"/>
              <a:defRPr sz="2000"/>
            </a:lvl1pPr>
            <a:lvl2pPr>
              <a:defRPr sz="1900"/>
            </a:lvl2pPr>
            <a:lvl3pPr>
              <a:defRPr sz="1800"/>
            </a:lvl3pPr>
            <a:lvl4pPr>
              <a:defRPr sz="17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954" t="19122"/>
          <a:stretch/>
        </p:blipFill>
        <p:spPr bwMode="auto">
          <a:xfrm>
            <a:off x="47624" y="40480"/>
            <a:ext cx="1700161" cy="5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descr="C:\Users\dwharder\Desktop\ece.150.png"/>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244409" y="6515494"/>
            <a:ext cx="864095"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0" indent="0" algn="just" rtl="0" eaLnBrk="0" fontAlgn="base" hangingPunct="0">
        <a:spcBef>
          <a:spcPct val="20000"/>
        </a:spcBef>
        <a:spcAft>
          <a:spcPct val="0"/>
        </a:spcAft>
        <a:buFont typeface="Arial" charset="0"/>
        <a:buNone/>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8.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audio" Target="../media/media16.wav"/><Relationship Id="rId2" Type="http://schemas.microsoft.com/office/2007/relationships/media" Target="../media/media16.wav"/><Relationship Id="rId1" Type="http://schemas.openxmlformats.org/officeDocument/2006/relationships/tags" Target="../tags/tag1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wav"/><Relationship Id="rId2" Type="http://schemas.microsoft.com/office/2007/relationships/media" Target="../media/media17.wav"/><Relationship Id="rId1" Type="http://schemas.openxmlformats.org/officeDocument/2006/relationships/tags" Target="../tags/tag1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wav"/><Relationship Id="rId2" Type="http://schemas.microsoft.com/office/2007/relationships/media" Target="../media/media18.wav"/><Relationship Id="rId1" Type="http://schemas.openxmlformats.org/officeDocument/2006/relationships/tags" Target="../tags/tag1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audio" Target="../media/media20.wav"/><Relationship Id="rId2" Type="http://schemas.microsoft.com/office/2007/relationships/media" Target="../media/media20.wav"/><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27784" y="3111103"/>
            <a:ext cx="6336704" cy="1470025"/>
          </a:xfrm>
        </p:spPr>
        <p:txBody>
          <a:bodyPr>
            <a:normAutofit fontScale="90000"/>
          </a:bodyPr>
          <a:lstStyle/>
          <a:p>
            <a:r>
              <a:rPr lang="en-CA" dirty="0" smtClean="0"/>
              <a:t>Reference variables,</a:t>
            </a:r>
            <a:br>
              <a:rPr lang="en-CA" dirty="0" smtClean="0"/>
            </a:br>
            <a:r>
              <a:rPr lang="en-CA" dirty="0" smtClean="0"/>
              <a:t>pass-by-reference and</a:t>
            </a:r>
            <a:br>
              <a:rPr lang="en-CA" dirty="0" smtClean="0"/>
            </a:br>
            <a:r>
              <a:rPr lang="en-CA" dirty="0" smtClean="0"/>
              <a:t>return-by-reference</a:t>
            </a:r>
            <a:endParaRPr lang="en-CA"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10274"/>
    </mc:Choice>
    <mc:Fallback>
      <p:transition spd="slow" advTm="10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Pass-by-reference</a:t>
            </a:r>
            <a:endParaRPr lang="en-CA" dirty="0"/>
          </a:p>
        </p:txBody>
      </p:sp>
      <p:sp>
        <p:nvSpPr>
          <p:cNvPr id="3" name="Content Placeholder 2"/>
          <p:cNvSpPr>
            <a:spLocks noGrp="1"/>
          </p:cNvSpPr>
          <p:nvPr>
            <p:ph idx="1"/>
          </p:nvPr>
        </p:nvSpPr>
        <p:spPr/>
        <p:txBody>
          <a:bodyPr/>
          <a:lstStyle/>
          <a:p>
            <a:r>
              <a:rPr lang="en-CA" dirty="0" smtClean="0"/>
              <a:t>Only those items that can appear on the left-hand side of assignment statements can be passed by reference:</a:t>
            </a:r>
          </a:p>
          <a:p>
            <a:pPr marL="800100" lvl="2" indent="0">
              <a:buNone/>
            </a:pPr>
            <a:r>
              <a:rPr lang="en-CA" dirty="0" smtClean="0">
                <a:latin typeface="Consolas" panose="020B0609020204030204" pitchFamily="49" charset="0"/>
                <a:cs typeface="Consolas" panose="020B0609020204030204" pitchFamily="49" charset="0"/>
              </a:rPr>
              <a:t>int main() {</a:t>
            </a:r>
          </a:p>
          <a:p>
            <a:pPr marL="80010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int k{42};</a:t>
            </a:r>
          </a:p>
          <a:p>
            <a:pPr marL="80010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reset( k + 1 );</a:t>
            </a:r>
          </a:p>
          <a:p>
            <a:pPr marL="80010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std::cout &lt;&lt; k &lt;&lt; std::endl;  </a:t>
            </a:r>
            <a:endParaRPr lang="en-CA" dirty="0" smtClean="0">
              <a:solidFill>
                <a:srgbClr val="0070C0"/>
              </a:solidFill>
              <a:latin typeface="Consolas" panose="020B0609020204030204" pitchFamily="49" charset="0"/>
              <a:cs typeface="Consolas" panose="020B0609020204030204" pitchFamily="49" charset="0"/>
            </a:endParaRPr>
          </a:p>
          <a:p>
            <a:pPr marL="80010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return 0;</a:t>
            </a:r>
          </a:p>
          <a:p>
            <a:pPr marL="800100" lvl="2" indent="0">
              <a:buNone/>
            </a:pPr>
            <a:r>
              <a:rPr lang="en-CA" dirty="0" smtClean="0">
                <a:latin typeface="Consolas" panose="020B0609020204030204" pitchFamily="49" charset="0"/>
                <a:cs typeface="Consolas" panose="020B0609020204030204" pitchFamily="49" charset="0"/>
              </a:rPr>
              <a:t>}</a:t>
            </a:r>
            <a:endParaRPr lang="en-CA" dirty="0">
              <a:latin typeface="Consolas" panose="020B0609020204030204" pitchFamily="49" charset="0"/>
              <a:cs typeface="Consolas" panose="020B0609020204030204" pitchFamily="49" charset="0"/>
            </a:endParaRPr>
          </a:p>
        </p:txBody>
      </p:sp>
      <p:sp>
        <p:nvSpPr>
          <p:cNvPr id="4" name="Rectangle 3"/>
          <p:cNvSpPr/>
          <p:nvPr/>
        </p:nvSpPr>
        <p:spPr>
          <a:xfrm>
            <a:off x="35496" y="4319225"/>
            <a:ext cx="9036496" cy="2062103"/>
          </a:xfrm>
          <a:prstGeom prst="rect">
            <a:avLst/>
          </a:prstGeom>
        </p:spPr>
        <p:txBody>
          <a:bodyPr wrap="square">
            <a:spAutoFit/>
          </a:bodyPr>
          <a:lstStyle/>
          <a:p>
            <a:r>
              <a:rPr lang="en-CA" sz="1600" dirty="0" smtClean="0">
                <a:solidFill>
                  <a:srgbClr val="0070C0"/>
                </a:solidFill>
                <a:latin typeface="Consolas" panose="020B0609020204030204" pitchFamily="49" charset="0"/>
                <a:cs typeface="Consolas" panose="020B0609020204030204" pitchFamily="49" charset="0"/>
              </a:rPr>
              <a:t>example.cpp</a:t>
            </a:r>
            <a:r>
              <a:rPr lang="en-CA" sz="1600" dirty="0">
                <a:solidFill>
                  <a:srgbClr val="0070C0"/>
                </a:solidFill>
                <a:latin typeface="Consolas" panose="020B0609020204030204" pitchFamily="49" charset="0"/>
                <a:cs typeface="Consolas" panose="020B0609020204030204" pitchFamily="49" charset="0"/>
              </a:rPr>
              <a:t>: In function '</a:t>
            </a:r>
            <a:r>
              <a:rPr lang="en-CA" sz="1600" dirty="0" smtClean="0">
                <a:solidFill>
                  <a:srgbClr val="0070C0"/>
                </a:solidFill>
                <a:latin typeface="Consolas" panose="020B0609020204030204" pitchFamily="49" charset="0"/>
                <a:cs typeface="Consolas" panose="020B0609020204030204" pitchFamily="49" charset="0"/>
              </a:rPr>
              <a:t>int </a:t>
            </a:r>
            <a:r>
              <a:rPr lang="en-CA" sz="1600" dirty="0">
                <a:solidFill>
                  <a:srgbClr val="0070C0"/>
                </a:solidFill>
                <a:latin typeface="Consolas" panose="020B0609020204030204" pitchFamily="49" charset="0"/>
                <a:cs typeface="Consolas" panose="020B0609020204030204" pitchFamily="49" charset="0"/>
              </a:rPr>
              <a:t>main</a:t>
            </a:r>
            <a:r>
              <a:rPr lang="en-CA" sz="1600" dirty="0" smtClean="0">
                <a:solidFill>
                  <a:srgbClr val="0070C0"/>
                </a:solidFill>
                <a:latin typeface="Consolas" panose="020B0609020204030204" pitchFamily="49" charset="0"/>
                <a:cs typeface="Consolas" panose="020B0609020204030204" pitchFamily="49" charset="0"/>
              </a:rPr>
              <a:t>()</a:t>
            </a:r>
            <a:r>
              <a:rPr lang="en-CA" sz="1600" dirty="0">
                <a:solidFill>
                  <a:srgbClr val="0070C0"/>
                </a:solidFill>
                <a:latin typeface="Consolas" panose="020B0609020204030204" pitchFamily="49" charset="0"/>
                <a:cs typeface="Consolas" panose="020B0609020204030204" pitchFamily="49" charset="0"/>
              </a:rPr>
              <a:t>'</a:t>
            </a:r>
            <a:r>
              <a:rPr lang="en-CA" sz="1600" dirty="0" smtClean="0">
                <a:solidFill>
                  <a:srgbClr val="0070C0"/>
                </a:solidFill>
                <a:latin typeface="Consolas" panose="020B0609020204030204" pitchFamily="49" charset="0"/>
                <a:cs typeface="Consolas" panose="020B0609020204030204" pitchFamily="49" charset="0"/>
              </a:rPr>
              <a:t>:</a:t>
            </a:r>
            <a:endParaRPr lang="en-CA" sz="1600" dirty="0">
              <a:solidFill>
                <a:srgbClr val="0070C0"/>
              </a:solidFill>
              <a:latin typeface="Consolas" panose="020B0609020204030204" pitchFamily="49" charset="0"/>
              <a:cs typeface="Consolas" panose="020B0609020204030204" pitchFamily="49" charset="0"/>
            </a:endParaRPr>
          </a:p>
          <a:p>
            <a:r>
              <a:rPr lang="en-CA" sz="1600" dirty="0">
                <a:solidFill>
                  <a:srgbClr val="0070C0"/>
                </a:solidFill>
                <a:latin typeface="Consolas" panose="020B0609020204030204" pitchFamily="49" charset="0"/>
                <a:cs typeface="Consolas" panose="020B0609020204030204" pitchFamily="49" charset="0"/>
              </a:rPr>
              <a:t>example</a:t>
            </a:r>
            <a:r>
              <a:rPr lang="en-CA" sz="1600" dirty="0" smtClean="0">
                <a:solidFill>
                  <a:srgbClr val="0070C0"/>
                </a:solidFill>
                <a:latin typeface="Consolas" panose="020B0609020204030204" pitchFamily="49" charset="0"/>
                <a:cs typeface="Consolas" panose="020B0609020204030204" pitchFamily="49" charset="0"/>
              </a:rPr>
              <a:t>.cpp:12:11</a:t>
            </a:r>
            <a:r>
              <a:rPr lang="en-CA" sz="1600" dirty="0">
                <a:solidFill>
                  <a:srgbClr val="0070C0"/>
                </a:solidFill>
                <a:latin typeface="Consolas" panose="020B0609020204030204" pitchFamily="49" charset="0"/>
                <a:cs typeface="Consolas" panose="020B0609020204030204" pitchFamily="49" charset="0"/>
              </a:rPr>
              <a:t>: </a:t>
            </a:r>
            <a:r>
              <a:rPr lang="en-CA" sz="1600" b="1" dirty="0">
                <a:solidFill>
                  <a:srgbClr val="FF0000"/>
                </a:solidFill>
                <a:latin typeface="Consolas" panose="020B0609020204030204" pitchFamily="49" charset="0"/>
                <a:cs typeface="Consolas" panose="020B0609020204030204" pitchFamily="49" charset="0"/>
              </a:rPr>
              <a:t>error</a:t>
            </a:r>
            <a:r>
              <a:rPr lang="en-CA" sz="1600" dirty="0">
                <a:solidFill>
                  <a:srgbClr val="0070C0"/>
                </a:solidFill>
                <a:latin typeface="Consolas" panose="020B0609020204030204" pitchFamily="49" charset="0"/>
                <a:cs typeface="Consolas" panose="020B0609020204030204" pitchFamily="49" charset="0"/>
              </a:rPr>
              <a:t>: invalid initialization of non-const reference of type '</a:t>
            </a:r>
            <a:r>
              <a:rPr lang="en-CA" sz="1600" dirty="0" smtClean="0">
                <a:solidFill>
                  <a:srgbClr val="0070C0"/>
                </a:solidFill>
                <a:latin typeface="Consolas" panose="020B0609020204030204" pitchFamily="49" charset="0"/>
                <a:cs typeface="Consolas" panose="020B0609020204030204" pitchFamily="49" charset="0"/>
              </a:rPr>
              <a:t>int&amp;' from an </a:t>
            </a:r>
            <a:r>
              <a:rPr lang="en-CA" sz="1600" dirty="0" err="1">
                <a:solidFill>
                  <a:srgbClr val="0070C0"/>
                </a:solidFill>
                <a:latin typeface="Consolas" panose="020B0609020204030204" pitchFamily="49" charset="0"/>
                <a:cs typeface="Consolas" panose="020B0609020204030204" pitchFamily="49" charset="0"/>
              </a:rPr>
              <a:t>rvalue</a:t>
            </a:r>
            <a:r>
              <a:rPr lang="en-CA" sz="1600" dirty="0">
                <a:solidFill>
                  <a:srgbClr val="0070C0"/>
                </a:solidFill>
                <a:latin typeface="Consolas" panose="020B0609020204030204" pitchFamily="49" charset="0"/>
                <a:cs typeface="Consolas" panose="020B0609020204030204" pitchFamily="49" charset="0"/>
              </a:rPr>
              <a:t> of type '</a:t>
            </a:r>
            <a:r>
              <a:rPr lang="en-CA" sz="1600" dirty="0" smtClean="0">
                <a:solidFill>
                  <a:srgbClr val="0070C0"/>
                </a:solidFill>
                <a:latin typeface="Consolas" panose="020B0609020204030204" pitchFamily="49" charset="0"/>
                <a:cs typeface="Consolas" panose="020B0609020204030204" pitchFamily="49" charset="0"/>
              </a:rPr>
              <a:t>int</a:t>
            </a:r>
            <a:r>
              <a:rPr lang="en-CA" sz="1600" dirty="0">
                <a:solidFill>
                  <a:srgbClr val="0070C0"/>
                </a:solidFill>
                <a:latin typeface="Consolas" panose="020B0609020204030204" pitchFamily="49" charset="0"/>
                <a:cs typeface="Consolas" panose="020B0609020204030204" pitchFamily="49" charset="0"/>
              </a:rPr>
              <a:t>'</a:t>
            </a:r>
          </a:p>
          <a:p>
            <a:r>
              <a:rPr lang="en-CA" sz="1600" dirty="0">
                <a:solidFill>
                  <a:srgbClr val="0070C0"/>
                </a:solidFill>
                <a:latin typeface="Consolas" panose="020B0609020204030204" pitchFamily="49" charset="0"/>
                <a:cs typeface="Consolas" panose="020B0609020204030204" pitchFamily="49" charset="0"/>
              </a:rPr>
              <a:t>  reset( k + 1 );</a:t>
            </a:r>
          </a:p>
          <a:p>
            <a:r>
              <a:rPr lang="en-CA" sz="1600" dirty="0">
                <a:solidFill>
                  <a:srgbClr val="0070C0"/>
                </a:solidFill>
                <a:latin typeface="Consolas" panose="020B0609020204030204" pitchFamily="49" charset="0"/>
                <a:cs typeface="Consolas" panose="020B0609020204030204" pitchFamily="49" charset="0"/>
              </a:rPr>
              <a:t>           ^</a:t>
            </a:r>
          </a:p>
          <a:p>
            <a:r>
              <a:rPr lang="en-CA" sz="1600" dirty="0">
                <a:solidFill>
                  <a:srgbClr val="0070C0"/>
                </a:solidFill>
                <a:latin typeface="Consolas" panose="020B0609020204030204" pitchFamily="49" charset="0"/>
                <a:cs typeface="Consolas" panose="020B0609020204030204" pitchFamily="49" charset="0"/>
              </a:rPr>
              <a:t>example</a:t>
            </a:r>
            <a:r>
              <a:rPr lang="en-CA" sz="1600" dirty="0" smtClean="0">
                <a:solidFill>
                  <a:srgbClr val="0070C0"/>
                </a:solidFill>
                <a:latin typeface="Consolas" panose="020B0609020204030204" pitchFamily="49" charset="0"/>
                <a:cs typeface="Consolas" panose="020B0609020204030204" pitchFamily="49" charset="0"/>
              </a:rPr>
              <a:t>.cpp:6:6</a:t>
            </a:r>
            <a:r>
              <a:rPr lang="en-CA" sz="1600" dirty="0">
                <a:solidFill>
                  <a:srgbClr val="0070C0"/>
                </a:solidFill>
                <a:latin typeface="Consolas" panose="020B0609020204030204" pitchFamily="49" charset="0"/>
                <a:cs typeface="Consolas" panose="020B0609020204030204" pitchFamily="49" charset="0"/>
              </a:rPr>
              <a:t>: </a:t>
            </a:r>
            <a:r>
              <a:rPr lang="en-CA" sz="1600" b="1" dirty="0">
                <a:solidFill>
                  <a:srgbClr val="FF0000"/>
                </a:solidFill>
                <a:latin typeface="Consolas" panose="020B0609020204030204" pitchFamily="49" charset="0"/>
                <a:cs typeface="Consolas" panose="020B0609020204030204" pitchFamily="49" charset="0"/>
              </a:rPr>
              <a:t>error</a:t>
            </a:r>
            <a:r>
              <a:rPr lang="en-CA" sz="1600" dirty="0">
                <a:solidFill>
                  <a:srgbClr val="0070C0"/>
                </a:solidFill>
                <a:latin typeface="Consolas" panose="020B0609020204030204" pitchFamily="49" charset="0"/>
                <a:cs typeface="Consolas" panose="020B0609020204030204" pitchFamily="49" charset="0"/>
              </a:rPr>
              <a:t>: in passing argument 1 of '</a:t>
            </a:r>
            <a:r>
              <a:rPr lang="en-CA" sz="1600" dirty="0" smtClean="0">
                <a:solidFill>
                  <a:srgbClr val="0070C0"/>
                </a:solidFill>
                <a:latin typeface="Consolas" panose="020B0609020204030204" pitchFamily="49" charset="0"/>
                <a:cs typeface="Consolas" panose="020B0609020204030204" pitchFamily="49" charset="0"/>
              </a:rPr>
              <a:t>void </a:t>
            </a:r>
            <a:r>
              <a:rPr lang="en-CA" sz="1600" dirty="0">
                <a:solidFill>
                  <a:srgbClr val="0070C0"/>
                </a:solidFill>
                <a:latin typeface="Consolas" panose="020B0609020204030204" pitchFamily="49" charset="0"/>
                <a:cs typeface="Consolas" panose="020B0609020204030204" pitchFamily="49" charset="0"/>
              </a:rPr>
              <a:t>reset(int</a:t>
            </a:r>
            <a:r>
              <a:rPr lang="en-CA" sz="1600" dirty="0" smtClean="0">
                <a:solidFill>
                  <a:srgbClr val="0070C0"/>
                </a:solidFill>
                <a:latin typeface="Consolas" panose="020B0609020204030204" pitchFamily="49" charset="0"/>
                <a:cs typeface="Consolas" panose="020B0609020204030204" pitchFamily="49" charset="0"/>
              </a:rPr>
              <a:t>&amp;)</a:t>
            </a:r>
            <a:r>
              <a:rPr lang="en-CA" sz="1600" dirty="0">
                <a:solidFill>
                  <a:srgbClr val="0070C0"/>
                </a:solidFill>
                <a:latin typeface="Consolas" panose="020B0609020204030204" pitchFamily="49" charset="0"/>
                <a:cs typeface="Consolas" panose="020B0609020204030204" pitchFamily="49" charset="0"/>
              </a:rPr>
              <a:t>'</a:t>
            </a:r>
          </a:p>
          <a:p>
            <a:r>
              <a:rPr lang="en-CA" sz="1600" dirty="0">
                <a:solidFill>
                  <a:srgbClr val="0070C0"/>
                </a:solidFill>
                <a:latin typeface="Consolas" panose="020B0609020204030204" pitchFamily="49" charset="0"/>
                <a:cs typeface="Consolas" panose="020B0609020204030204" pitchFamily="49" charset="0"/>
              </a:rPr>
              <a:t> void reset( int &amp;n ) {</a:t>
            </a:r>
          </a:p>
          <a:p>
            <a:r>
              <a:rPr lang="en-CA" sz="1600" dirty="0">
                <a:solidFill>
                  <a:srgbClr val="0070C0"/>
                </a:solidFill>
                <a:latin typeface="Consolas" panose="020B0609020204030204" pitchFamily="49" charset="0"/>
                <a:cs typeface="Consolas" panose="020B0609020204030204" pitchFamily="49" charset="0"/>
              </a:rPr>
              <a:t>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19813010"/>
      </p:ext>
    </p:extLst>
  </p:cSld>
  <p:clrMapOvr>
    <a:masterClrMapping/>
  </p:clrMapOvr>
  <mc:AlternateContent xmlns:mc="http://schemas.openxmlformats.org/markup-compatibility/2006">
    <mc:Choice xmlns:p14="http://schemas.microsoft.com/office/powerpoint/2010/main" Requires="p14">
      <p:transition spd="slow" p14:dur="2000" advTm="45219"/>
    </mc:Choice>
    <mc:Fallback>
      <p:transition spd="slow" advTm="45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Pass-by-reference</a:t>
            </a:r>
            <a:endParaRPr lang="en-CA" dirty="0"/>
          </a:p>
        </p:txBody>
      </p:sp>
      <p:sp>
        <p:nvSpPr>
          <p:cNvPr id="3" name="Content Placeholder 2"/>
          <p:cNvSpPr>
            <a:spLocks noGrp="1"/>
          </p:cNvSpPr>
          <p:nvPr>
            <p:ph idx="1"/>
          </p:nvPr>
        </p:nvSpPr>
        <p:spPr/>
        <p:txBody>
          <a:bodyPr/>
          <a:lstStyle/>
          <a:p>
            <a:r>
              <a:rPr lang="en-CA" dirty="0" smtClean="0"/>
              <a:t>When you perform a </a:t>
            </a:r>
            <a:r>
              <a:rPr lang="en-CA" dirty="0" smtClean="0">
                <a:latin typeface="Consolas" panose="020B0609020204030204" pitchFamily="49" charset="0"/>
                <a:cs typeface="Consolas" panose="020B0609020204030204" pitchFamily="49" charset="0"/>
              </a:rPr>
              <a:t>std::</a:t>
            </a:r>
            <a:r>
              <a:rPr lang="en-CA" dirty="0" err="1" smtClean="0">
                <a:latin typeface="Consolas" panose="020B0609020204030204" pitchFamily="49" charset="0"/>
                <a:cs typeface="Consolas" panose="020B0609020204030204" pitchFamily="49" charset="0"/>
              </a:rPr>
              <a:t>cin</a:t>
            </a:r>
            <a:r>
              <a:rPr lang="en-CA" dirty="0" smtClean="0"/>
              <a:t> </a:t>
            </a:r>
            <a:r>
              <a:rPr lang="en-CA" dirty="0" smtClean="0"/>
              <a:t>statement,</a:t>
            </a:r>
          </a:p>
          <a:p>
            <a:pPr marL="0" indent="0">
              <a:buNone/>
            </a:pPr>
            <a:r>
              <a:rPr lang="en-CA" dirty="0"/>
              <a:t>	</a:t>
            </a:r>
            <a:r>
              <a:rPr lang="en-CA" dirty="0" smtClean="0"/>
              <a:t>the </a:t>
            </a:r>
            <a:r>
              <a:rPr lang="en-CA" dirty="0" smtClean="0"/>
              <a:t>second operand is passed by </a:t>
            </a:r>
            <a:r>
              <a:rPr lang="en-CA" dirty="0" smtClean="0"/>
              <a:t>reference</a:t>
            </a:r>
            <a:endParaRPr lang="en-CA" dirty="0" smtClean="0"/>
          </a:p>
          <a:p>
            <a:pPr marL="800100" lvl="2" indent="0">
              <a:buNone/>
            </a:pPr>
            <a:r>
              <a:rPr lang="en-CA" dirty="0" smtClean="0">
                <a:latin typeface="Consolas" panose="020B0609020204030204" pitchFamily="49" charset="0"/>
                <a:cs typeface="Consolas" panose="020B0609020204030204" pitchFamily="49" charset="0"/>
              </a:rPr>
              <a:t>int main() {</a:t>
            </a:r>
          </a:p>
          <a:p>
            <a:pPr marL="80010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int k;</a:t>
            </a:r>
          </a:p>
          <a:p>
            <a:pPr marL="800100" lvl="2" indent="0">
              <a:buNone/>
            </a:pPr>
            <a:r>
              <a:rPr lang="en-CA" dirty="0" smtClean="0">
                <a:latin typeface="Consolas" panose="020B0609020204030204" pitchFamily="49" charset="0"/>
                <a:cs typeface="Consolas" panose="020B0609020204030204" pitchFamily="49" charset="0"/>
              </a:rPr>
              <a:t>    std::cout &lt;&lt; "Enter an integer: " &lt;&lt; std::endl;</a:t>
            </a:r>
          </a:p>
          <a:p>
            <a:pPr marL="800100" lvl="2" indent="0">
              <a:buNone/>
            </a:pPr>
            <a:r>
              <a:rPr lang="en-CA" dirty="0" smtClean="0">
                <a:latin typeface="Consolas" panose="020B0609020204030204" pitchFamily="49" charset="0"/>
                <a:cs typeface="Consolas" panose="020B0609020204030204" pitchFamily="49" charset="0"/>
              </a:rPr>
              <a:t>    std::</a:t>
            </a:r>
            <a:r>
              <a:rPr lang="en-CA" dirty="0" err="1" smtClean="0">
                <a:latin typeface="Consolas" panose="020B0609020204030204" pitchFamily="49" charset="0"/>
                <a:cs typeface="Consolas" panose="020B0609020204030204" pitchFamily="49" charset="0"/>
              </a:rPr>
              <a:t>cin</a:t>
            </a:r>
            <a:r>
              <a:rPr lang="en-CA" dirty="0" smtClean="0">
                <a:latin typeface="Consolas" panose="020B0609020204030204" pitchFamily="49" charset="0"/>
                <a:cs typeface="Consolas" panose="020B0609020204030204" pitchFamily="49" charset="0"/>
              </a:rPr>
              <a:t> &gt;&gt; k;</a:t>
            </a:r>
          </a:p>
          <a:p>
            <a:pPr marL="800100" lvl="2" indent="0">
              <a:buNone/>
            </a:pPr>
            <a:r>
              <a:rPr lang="en-CA" dirty="0">
                <a:latin typeface="Consolas" panose="020B0609020204030204" pitchFamily="49" charset="0"/>
                <a:cs typeface="Consolas" panose="020B0609020204030204" pitchFamily="49" charset="0"/>
              </a:rPr>
              <a:t>    std::cout &lt;&lt; </a:t>
            </a:r>
            <a:r>
              <a:rPr lang="en-CA" dirty="0" smtClean="0">
                <a:latin typeface="Consolas" panose="020B0609020204030204" pitchFamily="49" charset="0"/>
                <a:cs typeface="Consolas" panose="020B0609020204030204" pitchFamily="49" charset="0"/>
              </a:rPr>
              <a:t>k &lt;&lt; "*" &lt;&lt; k &lt;&lt; " = " &lt;&lt; (k*k)</a:t>
            </a:r>
          </a:p>
          <a:p>
            <a:pPr marL="80010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a:t>
            </a:r>
            <a:r>
              <a:rPr lang="en-CA" dirty="0">
                <a:latin typeface="Consolas" panose="020B0609020204030204" pitchFamily="49" charset="0"/>
                <a:cs typeface="Consolas" panose="020B0609020204030204" pitchFamily="49" charset="0"/>
              </a:rPr>
              <a:t>&lt;&lt; std::endl;</a:t>
            </a:r>
          </a:p>
          <a:p>
            <a:pPr marL="800100" lvl="2" indent="0">
              <a:buNone/>
            </a:pPr>
            <a:r>
              <a:rPr lang="en-CA" dirty="0" smtClean="0">
                <a:latin typeface="Consolas" panose="020B0609020204030204" pitchFamily="49" charset="0"/>
                <a:cs typeface="Consolas" panose="020B0609020204030204" pitchFamily="49" charset="0"/>
              </a:rPr>
              <a:t>    return 0;</a:t>
            </a:r>
          </a:p>
          <a:p>
            <a:pPr marL="800100" lvl="2" indent="0">
              <a:buNone/>
            </a:pPr>
            <a:r>
              <a:rPr lang="en-CA" dirty="0" smtClean="0">
                <a:latin typeface="Consolas" panose="020B0609020204030204" pitchFamily="49" charset="0"/>
                <a:cs typeface="Consolas" panose="020B0609020204030204" pitchFamily="49" charset="0"/>
              </a:rPr>
              <a:t>}</a:t>
            </a:r>
            <a:endParaRPr lang="en-CA" dirty="0">
              <a:latin typeface="Consolas" panose="020B0609020204030204" pitchFamily="49" charset="0"/>
              <a:cs typeface="Consolas" panose="020B0609020204030204" pitchFamily="49" charset="0"/>
            </a:endParaRPr>
          </a:p>
        </p:txBody>
      </p:sp>
      <p:sp>
        <p:nvSpPr>
          <p:cNvPr id="5" name="Rounded Rectangle 4"/>
          <p:cNvSpPr/>
          <p:nvPr/>
        </p:nvSpPr>
        <p:spPr>
          <a:xfrm>
            <a:off x="3286460" y="3331592"/>
            <a:ext cx="252028" cy="34799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509015624"/>
      </p:ext>
    </p:extLst>
  </p:cSld>
  <p:clrMapOvr>
    <a:masterClrMapping/>
  </p:clrMapOvr>
  <mc:AlternateContent xmlns:mc="http://schemas.openxmlformats.org/markup-compatibility/2006">
    <mc:Choice xmlns:p14="http://schemas.microsoft.com/office/powerpoint/2010/main" Requires="p14">
      <p:transition spd="slow" p14:dur="2000" advTm="73158"/>
    </mc:Choice>
    <mc:Fallback>
      <p:transition spd="slow" advTm="73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Application: multiple return values</a:t>
            </a:r>
            <a:endParaRPr lang="en-CA" dirty="0"/>
          </a:p>
        </p:txBody>
      </p:sp>
      <p:sp>
        <p:nvSpPr>
          <p:cNvPr id="3" name="Content Placeholder 2"/>
          <p:cNvSpPr>
            <a:spLocks noGrp="1"/>
          </p:cNvSpPr>
          <p:nvPr>
            <p:ph idx="1"/>
          </p:nvPr>
        </p:nvSpPr>
        <p:spPr/>
        <p:txBody>
          <a:bodyPr/>
          <a:lstStyle/>
          <a:p>
            <a:pPr lvl="0"/>
            <a:r>
              <a:rPr lang="en-CA" dirty="0" smtClean="0">
                <a:solidFill>
                  <a:prstClr val="black"/>
                </a:solidFill>
              </a:rPr>
              <a:t>Suppose you need both the minimum and maximum of three values:</a:t>
            </a:r>
            <a:endParaRPr lang="en-CA" dirty="0">
              <a:solidFill>
                <a:prstClr val="black"/>
              </a:solidFill>
            </a:endParaRPr>
          </a:p>
          <a:p>
            <a:pPr marL="800100" lvl="2" indent="0">
              <a:buNone/>
            </a:pPr>
            <a:r>
              <a:rPr lang="en-CA" sz="1600" dirty="0" smtClean="0">
                <a:latin typeface="Consolas" panose="020B0609020204030204" pitchFamily="49" charset="0"/>
                <a:cs typeface="Consolas" panose="020B0609020204030204" pitchFamily="49" charset="0"/>
              </a:rPr>
              <a:t>void </a:t>
            </a:r>
            <a:r>
              <a:rPr lang="en-CA" sz="1600" dirty="0" err="1" smtClean="0">
                <a:latin typeface="Consolas" panose="020B0609020204030204" pitchFamily="49" charset="0"/>
                <a:cs typeface="Consolas" panose="020B0609020204030204" pitchFamily="49" charset="0"/>
              </a:rPr>
              <a:t>min_max</a:t>
            </a:r>
            <a:r>
              <a:rPr lang="en-CA" sz="1600" dirty="0" smtClean="0">
                <a:latin typeface="Consolas" panose="020B0609020204030204" pitchFamily="49" charset="0"/>
                <a:cs typeface="Consolas" panose="020B0609020204030204" pitchFamily="49" charset="0"/>
              </a:rPr>
              <a:t>( int a, int b, int c, int &amp;min, int &amp;max ) {</a:t>
            </a:r>
          </a:p>
          <a:p>
            <a:pPr marL="800100" lvl="2" indent="0">
              <a:buNone/>
            </a:pPr>
            <a:r>
              <a:rPr lang="en-CA" sz="1600" dirty="0" smtClean="0">
                <a:latin typeface="Consolas" panose="020B0609020204030204" pitchFamily="49" charset="0"/>
                <a:cs typeface="Consolas" panose="020B0609020204030204" pitchFamily="49" charset="0"/>
              </a:rPr>
              <a:t>    if ( a &lt; b ) {</a:t>
            </a:r>
          </a:p>
          <a:p>
            <a:pPr marL="800100" lvl="2"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min = a;</a:t>
            </a:r>
          </a:p>
          <a:p>
            <a:pPr marL="800100" lvl="2"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max = b;</a:t>
            </a:r>
          </a:p>
          <a:p>
            <a:pPr marL="800100" lvl="2"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 else {</a:t>
            </a:r>
          </a:p>
          <a:p>
            <a:pPr marL="800100" lvl="2" indent="0">
              <a:buNone/>
            </a:pPr>
            <a:r>
              <a:rPr lang="en-CA" sz="1600" dirty="0" smtClean="0">
                <a:latin typeface="Consolas" panose="020B0609020204030204" pitchFamily="49" charset="0"/>
                <a:cs typeface="Consolas" panose="020B0609020204030204" pitchFamily="49" charset="0"/>
              </a:rPr>
              <a:t>        min = b;</a:t>
            </a:r>
          </a:p>
          <a:p>
            <a:pPr marL="800100" lvl="2" indent="0">
              <a:buNone/>
            </a:pPr>
            <a:r>
              <a:rPr lang="en-CA" sz="1600" dirty="0" smtClean="0">
                <a:latin typeface="Consolas" panose="020B0609020204030204" pitchFamily="49" charset="0"/>
                <a:cs typeface="Consolas" panose="020B0609020204030204" pitchFamily="49" charset="0"/>
              </a:rPr>
              <a:t>        max = a;</a:t>
            </a:r>
          </a:p>
          <a:p>
            <a:pPr marL="800100" lvl="2"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a:t>
            </a:r>
          </a:p>
          <a:p>
            <a:pPr marL="800100" lvl="2" indent="0">
              <a:buNone/>
            </a:pPr>
            <a:endParaRPr lang="en-CA" sz="1600" dirty="0">
              <a:latin typeface="Consolas" panose="020B0609020204030204" pitchFamily="49" charset="0"/>
              <a:cs typeface="Consolas" panose="020B0609020204030204" pitchFamily="49" charset="0"/>
            </a:endParaRPr>
          </a:p>
          <a:p>
            <a:pPr marL="800100" lvl="2" indent="0">
              <a:buNone/>
            </a:pPr>
            <a:r>
              <a:rPr lang="en-CA" sz="1600" dirty="0" smtClean="0">
                <a:latin typeface="Consolas" panose="020B0609020204030204" pitchFamily="49" charset="0"/>
                <a:cs typeface="Consolas" panose="020B0609020204030204" pitchFamily="49" charset="0"/>
              </a:rPr>
              <a:t>    if ( c &lt; min ) {</a:t>
            </a:r>
          </a:p>
          <a:p>
            <a:pPr marL="800100" lvl="2"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min = c;</a:t>
            </a:r>
          </a:p>
          <a:p>
            <a:pPr marL="800100" lvl="2"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 else if ( c &gt; max ) {</a:t>
            </a:r>
          </a:p>
          <a:p>
            <a:pPr marL="800100" lvl="2"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max = c;</a:t>
            </a:r>
          </a:p>
          <a:p>
            <a:pPr marL="800100" lvl="2"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a:t>
            </a:r>
          </a:p>
          <a:p>
            <a:pPr marL="800100" lvl="2" indent="0">
              <a:buNone/>
            </a:pPr>
            <a:r>
              <a:rPr lang="en-CA" dirty="0" smtClean="0">
                <a:latin typeface="Consolas" panose="020B0609020204030204" pitchFamily="49" charset="0"/>
                <a:cs typeface="Consolas" panose="020B0609020204030204" pitchFamily="49" charset="0"/>
              </a:rPr>
              <a:t>}</a:t>
            </a:r>
            <a:endParaRPr lang="en-CA" dirty="0">
              <a:latin typeface="Consolas" panose="020B0609020204030204" pitchFamily="49" charset="0"/>
              <a:cs typeface="Consolas" panose="020B0609020204030204" pitchFamily="49" charset="0"/>
            </a:endParaRPr>
          </a:p>
        </p:txBody>
      </p:sp>
      <p:sp>
        <p:nvSpPr>
          <p:cNvPr id="4" name="Rounded Rectangle 3"/>
          <p:cNvSpPr/>
          <p:nvPr/>
        </p:nvSpPr>
        <p:spPr>
          <a:xfrm>
            <a:off x="2195736" y="2564904"/>
            <a:ext cx="1080120" cy="61062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ounded Rectangle 4"/>
          <p:cNvSpPr/>
          <p:nvPr/>
        </p:nvSpPr>
        <p:spPr>
          <a:xfrm>
            <a:off x="2195736" y="3441050"/>
            <a:ext cx="1080120" cy="61062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ounded Rectangle 5"/>
          <p:cNvSpPr/>
          <p:nvPr/>
        </p:nvSpPr>
        <p:spPr>
          <a:xfrm>
            <a:off x="1763688" y="4581128"/>
            <a:ext cx="2664296" cy="151216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ounded Rectangle 7"/>
          <p:cNvSpPr/>
          <p:nvPr/>
        </p:nvSpPr>
        <p:spPr>
          <a:xfrm>
            <a:off x="2843808" y="1988840"/>
            <a:ext cx="2232248" cy="30531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112166796"/>
      </p:ext>
    </p:extLst>
  </p:cSld>
  <p:clrMapOvr>
    <a:masterClrMapping/>
  </p:clrMapOvr>
  <mc:AlternateContent xmlns:mc="http://schemas.openxmlformats.org/markup-compatibility/2006">
    <mc:Choice xmlns:p14="http://schemas.microsoft.com/office/powerpoint/2010/main" Requires="p14">
      <p:transition spd="slow" p14:dur="2000" advTm="123748"/>
    </mc:Choice>
    <mc:Fallback>
      <p:transition spd="slow" advTm="123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9"/>
                </p:tgtEl>
              </p:cMediaNode>
            </p:audio>
          </p:childTnLst>
        </p:cTn>
      </p:par>
    </p:tnLst>
    <p:bldLst>
      <p:bldP spid="4" grpId="0" animBg="1"/>
      <p:bldP spid="4" grpId="1" animBg="1"/>
      <p:bldP spid="5" grpId="0" animBg="1"/>
      <p:bldP spid="5" grpId="1" animBg="1"/>
      <p:bldP spid="6" grpId="0" animBg="1"/>
      <p:bldP spid="8" grpId="0" animBg="1"/>
      <p:bldP spid="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Counting time</a:t>
            </a:r>
          </a:p>
        </p:txBody>
      </p:sp>
      <p:sp>
        <p:nvSpPr>
          <p:cNvPr id="3" name="Content Placeholder 2"/>
          <p:cNvSpPr>
            <a:spLocks noGrp="1"/>
          </p:cNvSpPr>
          <p:nvPr>
            <p:ph idx="1"/>
          </p:nvPr>
        </p:nvSpPr>
        <p:spPr/>
        <p:txBody>
          <a:bodyPr/>
          <a:lstStyle/>
          <a:p>
            <a:r>
              <a:rPr lang="en-US" dirty="0" smtClean="0"/>
              <a:t>Suppose we want to track and print time:</a:t>
            </a:r>
          </a:p>
          <a:p>
            <a:pPr lvl="1"/>
            <a:r>
              <a:rPr lang="en-US" dirty="0" smtClean="0"/>
              <a:t>You’d need three local variables storing</a:t>
            </a:r>
          </a:p>
          <a:p>
            <a:pPr lvl="2"/>
            <a:r>
              <a:rPr lang="en-US" dirty="0" smtClean="0"/>
              <a:t>Hours</a:t>
            </a:r>
          </a:p>
          <a:p>
            <a:pPr lvl="2"/>
            <a:r>
              <a:rPr lang="en-US" dirty="0" smtClean="0"/>
              <a:t>Minutes</a:t>
            </a:r>
          </a:p>
          <a:p>
            <a:pPr lvl="2"/>
            <a:r>
              <a:rPr lang="en-US" dirty="0" smtClean="0"/>
              <a:t>Seconds</a:t>
            </a:r>
          </a:p>
          <a:p>
            <a:pPr lvl="1"/>
            <a:r>
              <a:rPr lang="en-US" dirty="0" smtClean="0"/>
              <a:t>Each time a second reaches 60,</a:t>
            </a:r>
          </a:p>
          <a:p>
            <a:pPr marL="457200" lvl="1" indent="0">
              <a:buNone/>
            </a:pPr>
            <a:r>
              <a:rPr lang="en-US" dirty="0"/>
              <a:t>	</a:t>
            </a:r>
            <a:r>
              <a:rPr lang="en-US" dirty="0" smtClean="0"/>
              <a:t>it must reset to 0 and increment the minutes</a:t>
            </a:r>
          </a:p>
          <a:p>
            <a:pPr lvl="1"/>
            <a:r>
              <a:rPr lang="en-US" dirty="0" smtClean="0"/>
              <a:t>Each time the minutes reaches 60,</a:t>
            </a:r>
          </a:p>
          <a:p>
            <a:pPr marL="457200" lvl="1" indent="0">
              <a:buNone/>
            </a:pPr>
            <a:r>
              <a:rPr lang="en-US" dirty="0" smtClean="0"/>
              <a:t>	it must reset to 0 and increment the hours</a:t>
            </a:r>
          </a:p>
          <a:p>
            <a:pPr lvl="1"/>
            <a:r>
              <a:rPr lang="en-US" dirty="0"/>
              <a:t>Each time the </a:t>
            </a:r>
            <a:r>
              <a:rPr lang="en-US" dirty="0" smtClean="0"/>
              <a:t>hours </a:t>
            </a:r>
            <a:r>
              <a:rPr lang="en-US" dirty="0"/>
              <a:t>reaches </a:t>
            </a:r>
            <a:r>
              <a:rPr lang="en-US" dirty="0" smtClean="0"/>
              <a:t>13,</a:t>
            </a:r>
            <a:endParaRPr lang="en-US" dirty="0"/>
          </a:p>
          <a:p>
            <a:pPr marL="457200" lvl="1" indent="0">
              <a:buNone/>
            </a:pPr>
            <a:r>
              <a:rPr lang="en-US" dirty="0"/>
              <a:t>	it must reset to </a:t>
            </a:r>
            <a:r>
              <a:rPr lang="en-US" dirty="0" smtClean="0"/>
              <a:t>1,	</a:t>
            </a:r>
          </a:p>
          <a:p>
            <a:pPr marL="457200" lvl="1" indent="0">
              <a:buNone/>
            </a:pPr>
            <a:r>
              <a:rPr lang="en-US" dirty="0" smtClean="0"/>
              <a:t>               but we increment the periods when we reach 12</a:t>
            </a:r>
          </a:p>
          <a:p>
            <a:pPr lvl="1"/>
            <a:r>
              <a:rPr lang="en-US" dirty="0" smtClean="0"/>
              <a:t>Two periods makes one day</a:t>
            </a:r>
            <a:endParaRPr lang="en-CA" dirty="0"/>
          </a:p>
        </p:txBody>
      </p:sp>
      <p:sp>
        <p:nvSpPr>
          <p:cNvPr id="4" name="TextBox 3"/>
          <p:cNvSpPr txBox="1"/>
          <p:nvPr/>
        </p:nvSpPr>
        <p:spPr>
          <a:xfrm>
            <a:off x="7018044" y="764704"/>
            <a:ext cx="1082348" cy="6001643"/>
          </a:xfrm>
          <a:prstGeom prst="rect">
            <a:avLst/>
          </a:prstGeom>
          <a:noFill/>
        </p:spPr>
        <p:txBody>
          <a:bodyPr wrap="none" rtlCol="0">
            <a:spAutoFit/>
          </a:bodyPr>
          <a:lstStyle/>
          <a:p>
            <a:r>
              <a:rPr lang="en-CA" sz="1600" dirty="0">
                <a:solidFill>
                  <a:srgbClr val="0070C0"/>
                </a:solidFill>
                <a:latin typeface="Consolas" panose="020B0609020204030204" pitchFamily="49" charset="0"/>
              </a:rPr>
              <a:t>10:57:43</a:t>
            </a:r>
          </a:p>
          <a:p>
            <a:r>
              <a:rPr lang="en-CA" sz="1600" dirty="0">
                <a:solidFill>
                  <a:srgbClr val="0070C0"/>
                </a:solidFill>
                <a:latin typeface="Consolas" panose="020B0609020204030204" pitchFamily="49" charset="0"/>
              </a:rPr>
              <a:t>10:57:44</a:t>
            </a:r>
          </a:p>
          <a:p>
            <a:r>
              <a:rPr lang="en-CA" sz="1600" dirty="0">
                <a:solidFill>
                  <a:srgbClr val="0070C0"/>
                </a:solidFill>
                <a:latin typeface="Consolas" panose="020B0609020204030204" pitchFamily="49" charset="0"/>
              </a:rPr>
              <a:t>10:57:45</a:t>
            </a:r>
          </a:p>
          <a:p>
            <a:r>
              <a:rPr lang="en-CA" sz="1600" dirty="0">
                <a:solidFill>
                  <a:srgbClr val="0070C0"/>
                </a:solidFill>
                <a:latin typeface="Consolas" panose="020B0609020204030204" pitchFamily="49" charset="0"/>
              </a:rPr>
              <a:t>10:57:46</a:t>
            </a:r>
          </a:p>
          <a:p>
            <a:r>
              <a:rPr lang="en-CA" sz="1600" dirty="0">
                <a:solidFill>
                  <a:srgbClr val="0070C0"/>
                </a:solidFill>
                <a:latin typeface="Consolas" panose="020B0609020204030204" pitchFamily="49" charset="0"/>
              </a:rPr>
              <a:t>10:57:47</a:t>
            </a:r>
          </a:p>
          <a:p>
            <a:r>
              <a:rPr lang="en-CA" sz="1600" dirty="0">
                <a:solidFill>
                  <a:srgbClr val="0070C0"/>
                </a:solidFill>
                <a:latin typeface="Consolas" panose="020B0609020204030204" pitchFamily="49" charset="0"/>
              </a:rPr>
              <a:t>10:57:48</a:t>
            </a:r>
          </a:p>
          <a:p>
            <a:r>
              <a:rPr lang="en-CA" sz="1600" dirty="0">
                <a:solidFill>
                  <a:srgbClr val="0070C0"/>
                </a:solidFill>
                <a:latin typeface="Consolas" panose="020B0609020204030204" pitchFamily="49" charset="0"/>
              </a:rPr>
              <a:t>10:57:49</a:t>
            </a:r>
          </a:p>
          <a:p>
            <a:r>
              <a:rPr lang="en-CA" sz="1600" dirty="0">
                <a:solidFill>
                  <a:srgbClr val="0070C0"/>
                </a:solidFill>
                <a:latin typeface="Consolas" panose="020B0609020204030204" pitchFamily="49" charset="0"/>
              </a:rPr>
              <a:t>10:57:50</a:t>
            </a:r>
          </a:p>
          <a:p>
            <a:r>
              <a:rPr lang="en-CA" sz="1600" dirty="0">
                <a:solidFill>
                  <a:srgbClr val="0070C0"/>
                </a:solidFill>
                <a:latin typeface="Consolas" panose="020B0609020204030204" pitchFamily="49" charset="0"/>
              </a:rPr>
              <a:t>10:57:51</a:t>
            </a:r>
          </a:p>
          <a:p>
            <a:r>
              <a:rPr lang="en-CA" sz="1600" dirty="0">
                <a:solidFill>
                  <a:srgbClr val="0070C0"/>
                </a:solidFill>
                <a:latin typeface="Consolas" panose="020B0609020204030204" pitchFamily="49" charset="0"/>
              </a:rPr>
              <a:t>10:57:52</a:t>
            </a:r>
          </a:p>
          <a:p>
            <a:r>
              <a:rPr lang="en-CA" sz="1600" dirty="0">
                <a:solidFill>
                  <a:srgbClr val="0070C0"/>
                </a:solidFill>
                <a:latin typeface="Consolas" panose="020B0609020204030204" pitchFamily="49" charset="0"/>
              </a:rPr>
              <a:t>10:57:53</a:t>
            </a:r>
          </a:p>
          <a:p>
            <a:r>
              <a:rPr lang="en-CA" sz="1600" dirty="0">
                <a:solidFill>
                  <a:srgbClr val="0070C0"/>
                </a:solidFill>
                <a:latin typeface="Consolas" panose="020B0609020204030204" pitchFamily="49" charset="0"/>
              </a:rPr>
              <a:t>10:57:54</a:t>
            </a:r>
          </a:p>
          <a:p>
            <a:r>
              <a:rPr lang="en-CA" sz="1600" dirty="0">
                <a:solidFill>
                  <a:srgbClr val="0070C0"/>
                </a:solidFill>
                <a:latin typeface="Consolas" panose="020B0609020204030204" pitchFamily="49" charset="0"/>
              </a:rPr>
              <a:t>10:57:55</a:t>
            </a:r>
          </a:p>
          <a:p>
            <a:r>
              <a:rPr lang="en-CA" sz="1600" dirty="0">
                <a:solidFill>
                  <a:srgbClr val="0070C0"/>
                </a:solidFill>
                <a:latin typeface="Consolas" panose="020B0609020204030204" pitchFamily="49" charset="0"/>
              </a:rPr>
              <a:t>10:57:56</a:t>
            </a:r>
          </a:p>
          <a:p>
            <a:r>
              <a:rPr lang="en-CA" sz="1600" dirty="0">
                <a:solidFill>
                  <a:srgbClr val="0070C0"/>
                </a:solidFill>
                <a:latin typeface="Consolas" panose="020B0609020204030204" pitchFamily="49" charset="0"/>
              </a:rPr>
              <a:t>10:57:57</a:t>
            </a:r>
          </a:p>
          <a:p>
            <a:r>
              <a:rPr lang="en-CA" sz="1600" dirty="0">
                <a:solidFill>
                  <a:srgbClr val="0070C0"/>
                </a:solidFill>
                <a:latin typeface="Consolas" panose="020B0609020204030204" pitchFamily="49" charset="0"/>
              </a:rPr>
              <a:t>10:57:58</a:t>
            </a:r>
          </a:p>
          <a:p>
            <a:r>
              <a:rPr lang="en-CA" sz="1600" dirty="0" smtClean="0">
                <a:solidFill>
                  <a:srgbClr val="0070C0"/>
                </a:solidFill>
                <a:latin typeface="Consolas" panose="020B0609020204030204" pitchFamily="49" charset="0"/>
              </a:rPr>
              <a:t>10:57:59</a:t>
            </a:r>
            <a:endParaRPr lang="en-CA" sz="1600" dirty="0">
              <a:solidFill>
                <a:srgbClr val="0070C0"/>
              </a:solidFill>
              <a:latin typeface="Consolas" panose="020B0609020204030204" pitchFamily="49" charset="0"/>
            </a:endParaRPr>
          </a:p>
          <a:p>
            <a:r>
              <a:rPr lang="en-CA" sz="1600" dirty="0" smtClean="0">
                <a:solidFill>
                  <a:srgbClr val="0070C0"/>
                </a:solidFill>
                <a:latin typeface="Consolas" panose="020B0609020204030204" pitchFamily="49" charset="0"/>
              </a:rPr>
              <a:t>10:58:00</a:t>
            </a:r>
            <a:endParaRPr lang="en-CA" sz="1600" dirty="0">
              <a:solidFill>
                <a:srgbClr val="0070C0"/>
              </a:solidFill>
              <a:latin typeface="Consolas" panose="020B0609020204030204" pitchFamily="49" charset="0"/>
            </a:endParaRPr>
          </a:p>
          <a:p>
            <a:r>
              <a:rPr lang="en-CA" sz="1400" dirty="0" smtClean="0">
                <a:solidFill>
                  <a:srgbClr val="0070C0"/>
                </a:solidFill>
                <a:latin typeface="Consolas" panose="020B0609020204030204" pitchFamily="49" charset="0"/>
              </a:rPr>
              <a:t>    </a:t>
            </a:r>
            <a:r>
              <a:rPr lang="en-CA" sz="1600" dirty="0" smtClean="0">
                <a:solidFill>
                  <a:srgbClr val="0070C0"/>
                </a:solidFill>
                <a:latin typeface="Consolas" panose="020B0609020204030204" pitchFamily="49" charset="0"/>
              </a:rPr>
              <a:t>⋮</a:t>
            </a:r>
            <a:endParaRPr lang="en-CA" sz="1600" dirty="0">
              <a:solidFill>
                <a:srgbClr val="0070C0"/>
              </a:solidFill>
              <a:latin typeface="Consolas" panose="020B0609020204030204" pitchFamily="49" charset="0"/>
            </a:endParaRPr>
          </a:p>
          <a:p>
            <a:r>
              <a:rPr lang="en-CA" sz="1600" dirty="0" smtClean="0">
                <a:solidFill>
                  <a:srgbClr val="0070C0"/>
                </a:solidFill>
                <a:latin typeface="Consolas" panose="020B0609020204030204" pitchFamily="49" charset="0"/>
              </a:rPr>
              <a:t> 1:44:18</a:t>
            </a:r>
            <a:endParaRPr lang="en-CA" sz="1600" dirty="0">
              <a:solidFill>
                <a:srgbClr val="0070C0"/>
              </a:solidFill>
              <a:latin typeface="Consolas" panose="020B0609020204030204" pitchFamily="49" charset="0"/>
            </a:endParaRPr>
          </a:p>
          <a:p>
            <a:r>
              <a:rPr lang="en-CA" sz="1600" dirty="0" smtClean="0">
                <a:solidFill>
                  <a:srgbClr val="0070C0"/>
                </a:solidFill>
                <a:latin typeface="Consolas" panose="020B0609020204030204" pitchFamily="49" charset="0"/>
              </a:rPr>
              <a:t> 1:44:19</a:t>
            </a:r>
            <a:endParaRPr lang="en-CA" sz="1600" dirty="0">
              <a:solidFill>
                <a:srgbClr val="0070C0"/>
              </a:solidFill>
              <a:latin typeface="Consolas" panose="020B0609020204030204" pitchFamily="49" charset="0"/>
            </a:endParaRPr>
          </a:p>
          <a:p>
            <a:r>
              <a:rPr lang="en-CA" sz="1600" dirty="0" smtClean="0">
                <a:solidFill>
                  <a:srgbClr val="0070C0"/>
                </a:solidFill>
                <a:latin typeface="Consolas" panose="020B0609020204030204" pitchFamily="49" charset="0"/>
              </a:rPr>
              <a:t> 1:44:20</a:t>
            </a:r>
            <a:endParaRPr lang="en-CA" sz="1600" dirty="0">
              <a:solidFill>
                <a:srgbClr val="0070C0"/>
              </a:solidFill>
              <a:latin typeface="Consolas" panose="020B0609020204030204" pitchFamily="49" charset="0"/>
            </a:endParaRPr>
          </a:p>
          <a:p>
            <a:r>
              <a:rPr lang="en-CA" sz="1600" dirty="0" smtClean="0">
                <a:solidFill>
                  <a:srgbClr val="0070C0"/>
                </a:solidFill>
                <a:latin typeface="Consolas" panose="020B0609020204030204" pitchFamily="49" charset="0"/>
              </a:rPr>
              <a:t> 1:44:21</a:t>
            </a:r>
            <a:endParaRPr lang="en-CA" sz="1600" dirty="0">
              <a:solidFill>
                <a:srgbClr val="0070C0"/>
              </a:solidFill>
              <a:latin typeface="Consolas" panose="020B0609020204030204" pitchFamily="49" charset="0"/>
            </a:endParaRPr>
          </a:p>
          <a:p>
            <a:r>
              <a:rPr lang="en-CA" sz="1600" dirty="0">
                <a:solidFill>
                  <a:srgbClr val="0070C0"/>
                </a:solidFill>
                <a:latin typeface="Consolas" panose="020B0609020204030204" pitchFamily="49" charset="0"/>
              </a:rPr>
              <a:t> </a:t>
            </a:r>
            <a:r>
              <a:rPr lang="en-CA" sz="1600" dirty="0" smtClean="0">
                <a:solidFill>
                  <a:srgbClr val="0070C0"/>
                </a:solidFill>
                <a:latin typeface="Consolas" panose="020B0609020204030204" pitchFamily="49" charset="0"/>
              </a:rPr>
              <a:t>1:44:22</a:t>
            </a:r>
            <a:endParaRPr lang="en-CA" sz="1600" dirty="0">
              <a:solidFill>
                <a:srgbClr val="0070C0"/>
              </a:solidFill>
              <a:latin typeface="Consolas" panose="020B0609020204030204" pitchFamily="49" charset="0"/>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891725040"/>
      </p:ext>
    </p:extLst>
  </p:cSld>
  <p:clrMapOvr>
    <a:masterClrMapping/>
  </p:clrMapOvr>
  <mc:AlternateContent xmlns:mc="http://schemas.openxmlformats.org/markup-compatibility/2006">
    <mc:Choice xmlns:p14="http://schemas.microsoft.com/office/powerpoint/2010/main" Requires="p14">
      <p:transition spd="slow" p14:dur="2000" advTm="66149"/>
    </mc:Choice>
    <mc:Fallback>
      <p:transition spd="slow" advTm="66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8"/>
                </p:tgtEl>
              </p:cMediaNode>
            </p:audio>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Counting time</a:t>
            </a:r>
            <a:endParaRPr lang="en-CA" dirty="0"/>
          </a:p>
        </p:txBody>
      </p:sp>
      <p:sp>
        <p:nvSpPr>
          <p:cNvPr id="3" name="Content Placeholder 2"/>
          <p:cNvSpPr>
            <a:spLocks noGrp="1"/>
          </p:cNvSpPr>
          <p:nvPr>
            <p:ph idx="1"/>
          </p:nvPr>
        </p:nvSpPr>
        <p:spPr>
          <a:xfrm>
            <a:off x="457200" y="1279301"/>
            <a:ext cx="8507288" cy="4525963"/>
          </a:xfrm>
        </p:spPr>
        <p:txBody>
          <a:bodyPr>
            <a:noAutofit/>
          </a:bodyPr>
          <a:lstStyle/>
          <a:p>
            <a:pPr marL="800100" lvl="2" indent="0">
              <a:buNone/>
            </a:pPr>
            <a:r>
              <a:rPr lang="en-US" sz="1400" dirty="0" err="1">
                <a:latin typeface="Consolas" panose="020B0609020204030204" pitchFamily="49" charset="0"/>
                <a:cs typeface="Consolas" panose="020B0609020204030204" pitchFamily="49" charset="0"/>
              </a:rPr>
              <a:t>int</a:t>
            </a:r>
            <a:r>
              <a:rPr lang="en-US" sz="1400" dirty="0">
                <a:latin typeface="Consolas" panose="020B0609020204030204" pitchFamily="49" charset="0"/>
                <a:cs typeface="Consolas" panose="020B0609020204030204" pitchFamily="49" charset="0"/>
              </a:rPr>
              <a:t> main() {</a:t>
            </a:r>
          </a:p>
          <a:p>
            <a:pPr marL="800100" lvl="2" indent="0">
              <a:buNone/>
            </a:pP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int</a:t>
            </a:r>
            <a:r>
              <a:rPr lang="en-US" sz="1400" dirty="0" smtClean="0">
                <a:latin typeface="Consolas" panose="020B0609020204030204" pitchFamily="49" charset="0"/>
                <a:cs typeface="Consolas" panose="020B0609020204030204" pitchFamily="49" charset="0"/>
              </a:rPr>
              <a:t> </a:t>
            </a:r>
            <a:r>
              <a:rPr lang="en-US" sz="1400" dirty="0">
                <a:latin typeface="Consolas" panose="020B0609020204030204" pitchFamily="49" charset="0"/>
                <a:cs typeface="Consolas" panose="020B0609020204030204" pitchFamily="49" charset="0"/>
              </a:rPr>
              <a:t>hour{10};</a:t>
            </a:r>
          </a:p>
          <a:p>
            <a:pPr marL="800100" lvl="2" indent="0">
              <a:buNone/>
            </a:pPr>
            <a:r>
              <a:rPr lang="en-US" sz="1400" dirty="0">
                <a:latin typeface="Consolas" panose="020B0609020204030204" pitchFamily="49" charset="0"/>
                <a:cs typeface="Consolas" panose="020B0609020204030204" pitchFamily="49" charset="0"/>
              </a:rPr>
              <a:t>    </a:t>
            </a:r>
            <a:r>
              <a:rPr lang="en-US" sz="1400" dirty="0" err="1">
                <a:latin typeface="Consolas" panose="020B0609020204030204" pitchFamily="49" charset="0"/>
                <a:cs typeface="Consolas" panose="020B0609020204030204" pitchFamily="49" charset="0"/>
              </a:rPr>
              <a:t>int</a:t>
            </a:r>
            <a:r>
              <a:rPr lang="en-US" sz="1400" dirty="0">
                <a:latin typeface="Consolas" panose="020B0609020204030204" pitchFamily="49" charset="0"/>
                <a:cs typeface="Consolas" panose="020B0609020204030204" pitchFamily="49" charset="0"/>
              </a:rPr>
              <a:t> minute{57};</a:t>
            </a:r>
          </a:p>
          <a:p>
            <a:pPr marL="800100" lvl="2" indent="0">
              <a:buNone/>
            </a:pPr>
            <a:r>
              <a:rPr lang="en-US" sz="1400" dirty="0">
                <a:latin typeface="Consolas" panose="020B0609020204030204" pitchFamily="49" charset="0"/>
                <a:cs typeface="Consolas" panose="020B0609020204030204" pitchFamily="49" charset="0"/>
              </a:rPr>
              <a:t>    </a:t>
            </a:r>
            <a:r>
              <a:rPr lang="en-US" sz="1400" dirty="0" err="1">
                <a:latin typeface="Consolas" panose="020B0609020204030204" pitchFamily="49" charset="0"/>
                <a:cs typeface="Consolas" panose="020B0609020204030204" pitchFamily="49" charset="0"/>
              </a:rPr>
              <a:t>int</a:t>
            </a: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second{42};</a:t>
            </a:r>
            <a:endParaRPr lang="en-US" sz="1400" dirty="0">
              <a:latin typeface="Consolas" panose="020B0609020204030204" pitchFamily="49" charset="0"/>
              <a:cs typeface="Consolas" panose="020B0609020204030204" pitchFamily="49" charset="0"/>
            </a:endParaRPr>
          </a:p>
          <a:p>
            <a:pPr marL="800100" lvl="2" indent="0">
              <a:buNone/>
            </a:pPr>
            <a:endParaRPr lang="en-US" sz="1400" dirty="0" smtClean="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for ( </a:t>
            </a:r>
            <a:r>
              <a:rPr lang="en-US" sz="1400" dirty="0" err="1" smtClean="0">
                <a:latin typeface="Consolas" panose="020B0609020204030204" pitchFamily="49" charset="0"/>
                <a:cs typeface="Consolas" panose="020B0609020204030204" pitchFamily="49" charset="0"/>
              </a:rPr>
              <a:t>int</a:t>
            </a:r>
            <a:r>
              <a:rPr lang="en-US" sz="1400" dirty="0" smtClean="0">
                <a:latin typeface="Consolas" panose="020B0609020204030204" pitchFamily="49" charset="0"/>
                <a:cs typeface="Consolas" panose="020B0609020204030204" pitchFamily="49" charset="0"/>
              </a:rPr>
              <a:t> k{0}; hour &lt; 10000; ++k ) {</a:t>
            </a:r>
          </a:p>
          <a:p>
            <a:pPr marL="800100" lvl="2" indent="0">
              <a:buNone/>
            </a:pPr>
            <a:r>
              <a:rPr lang="en-US" sz="1400" dirty="0" smtClean="0">
                <a:latin typeface="Consolas" panose="020B0609020204030204" pitchFamily="49" charset="0"/>
                <a:cs typeface="Consolas" panose="020B0609020204030204" pitchFamily="49" charset="0"/>
              </a:rPr>
              <a:t>        ++second;</a:t>
            </a:r>
          </a:p>
          <a:p>
            <a:pPr marL="800100" lvl="2" indent="0">
              <a:buNone/>
            </a:pPr>
            <a:endParaRPr lang="en-US" sz="1400" dirty="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if ( second == 60 ) {</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second = 0;</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++minute;</a:t>
            </a:r>
          </a:p>
          <a:p>
            <a:pPr marL="800100" lvl="2" indent="0">
              <a:buNone/>
            </a:pPr>
            <a:endParaRPr lang="en-US" sz="1400" dirty="0" smtClean="0">
              <a:latin typeface="Consolas" panose="020B0609020204030204" pitchFamily="49" charset="0"/>
              <a:cs typeface="Consolas" panose="020B0609020204030204" pitchFamily="49" charset="0"/>
            </a:endParaRP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if ( minute == 60 ) {</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minute = 0;</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++hour;</a:t>
            </a:r>
          </a:p>
          <a:p>
            <a:pPr marL="800100" lvl="2" indent="0">
              <a:buNone/>
            </a:pPr>
            <a:endParaRPr lang="en-US" sz="1400" dirty="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if ( hour == 13 ) {</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hour = 1;</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endParaRPr lang="en-CA" sz="1400" dirty="0">
              <a:latin typeface="Consolas" panose="020B0609020204030204" pitchFamily="49" charset="0"/>
              <a:cs typeface="Consolas" panose="020B0609020204030204" pitchFamily="49"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28456968"/>
      </p:ext>
    </p:extLst>
  </p:cSld>
  <p:clrMapOvr>
    <a:masterClrMapping/>
  </p:clrMapOvr>
  <mc:AlternateContent xmlns:mc="http://schemas.openxmlformats.org/markup-compatibility/2006">
    <mc:Choice xmlns:p14="http://schemas.microsoft.com/office/powerpoint/2010/main" Requires="p14">
      <p:transition spd="slow" p14:dur="2000" advTm="36973"/>
    </mc:Choice>
    <mc:Fallback>
      <p:transition spd="slow" advTm="36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Counting time</a:t>
            </a:r>
            <a:endParaRPr lang="en-CA" dirty="0"/>
          </a:p>
        </p:txBody>
      </p:sp>
      <p:sp>
        <p:nvSpPr>
          <p:cNvPr id="3" name="Content Placeholder 2"/>
          <p:cNvSpPr>
            <a:spLocks noGrp="1"/>
          </p:cNvSpPr>
          <p:nvPr>
            <p:ph idx="1"/>
          </p:nvPr>
        </p:nvSpPr>
        <p:spPr>
          <a:xfrm>
            <a:off x="457200" y="1124744"/>
            <a:ext cx="8507288" cy="4525963"/>
          </a:xfrm>
        </p:spPr>
        <p:txBody>
          <a:bodyPr>
            <a:noAutofit/>
          </a:bodyPr>
          <a:lstStyle/>
          <a:p>
            <a:pPr marL="800100" lvl="2" indent="0">
              <a:buNone/>
            </a:pPr>
            <a:r>
              <a:rPr lang="en-US" sz="1400" dirty="0" smtClean="0">
                <a:latin typeface="Consolas" panose="020B0609020204030204" pitchFamily="49" charset="0"/>
                <a:cs typeface="Consolas" panose="020B0609020204030204" pitchFamily="49" charset="0"/>
              </a:rPr>
              <a:t>        if ( hour &lt; 10 ) {</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cout</a:t>
            </a:r>
            <a:r>
              <a:rPr lang="en-US" sz="1400" dirty="0" smtClean="0">
                <a:latin typeface="Consolas" panose="020B0609020204030204" pitchFamily="49" charset="0"/>
                <a:cs typeface="Consolas" panose="020B0609020204030204" pitchFamily="49" charset="0"/>
              </a:rPr>
              <a:t> &lt;&lt; " ";</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p>
          <a:p>
            <a:pPr marL="800100" lvl="2" indent="0">
              <a:buNone/>
            </a:pPr>
            <a:endParaRPr lang="en-US" sz="1400" dirty="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cout</a:t>
            </a:r>
            <a:r>
              <a:rPr lang="en-US" sz="1400" dirty="0" smtClean="0">
                <a:latin typeface="Consolas" panose="020B0609020204030204" pitchFamily="49" charset="0"/>
                <a:cs typeface="Consolas" panose="020B0609020204030204" pitchFamily="49" charset="0"/>
              </a:rPr>
              <a:t> &lt;&lt; hour &lt;&lt; ":";</a:t>
            </a:r>
          </a:p>
          <a:p>
            <a:pPr marL="800100" lvl="2" indent="0">
              <a:buNone/>
            </a:pPr>
            <a:endParaRPr lang="en-US" sz="1400" dirty="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if ( minute &lt; 10 ) {</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cout</a:t>
            </a:r>
            <a:r>
              <a:rPr lang="en-US" sz="1400" dirty="0" smtClean="0">
                <a:latin typeface="Consolas" panose="020B0609020204030204" pitchFamily="49" charset="0"/>
                <a:cs typeface="Consolas" panose="020B0609020204030204" pitchFamily="49" charset="0"/>
              </a:rPr>
              <a:t> &lt;&lt; "0";</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p>
          <a:p>
            <a:pPr marL="800100" lvl="2" indent="0">
              <a:buNone/>
            </a:pPr>
            <a:endParaRPr lang="en-US" sz="1400" dirty="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cout</a:t>
            </a:r>
            <a:r>
              <a:rPr lang="en-US" sz="1400" dirty="0" smtClean="0">
                <a:latin typeface="Consolas" panose="020B0609020204030204" pitchFamily="49" charset="0"/>
                <a:cs typeface="Consolas" panose="020B0609020204030204" pitchFamily="49" charset="0"/>
              </a:rPr>
              <a:t> &lt;&lt; minute &lt;&lt; ":";</a:t>
            </a:r>
          </a:p>
          <a:p>
            <a:pPr marL="800100" lvl="2" indent="0">
              <a:buNone/>
            </a:pPr>
            <a:endParaRPr lang="en-US" sz="1400" dirty="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if </a:t>
            </a: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second </a:t>
            </a:r>
            <a:r>
              <a:rPr lang="en-US" sz="1400" dirty="0">
                <a:latin typeface="Consolas" panose="020B0609020204030204" pitchFamily="49" charset="0"/>
                <a:cs typeface="Consolas" panose="020B0609020204030204" pitchFamily="49" charset="0"/>
              </a:rPr>
              <a:t>&lt; 10 ) {</a:t>
            </a:r>
          </a:p>
          <a:p>
            <a:pPr marL="800100" lvl="2" indent="0">
              <a:buNone/>
            </a:pPr>
            <a:r>
              <a:rPr lang="en-US" sz="1400" dirty="0">
                <a:latin typeface="Consolas" panose="020B0609020204030204" pitchFamily="49" charset="0"/>
                <a:cs typeface="Consolas" panose="020B0609020204030204" pitchFamily="49" charset="0"/>
              </a:rPr>
              <a:t>            </a:t>
            </a:r>
            <a:r>
              <a:rPr lang="en-US" sz="1400" dirty="0" err="1">
                <a:latin typeface="Consolas" panose="020B0609020204030204" pitchFamily="49" charset="0"/>
                <a:cs typeface="Consolas" panose="020B0609020204030204" pitchFamily="49" charset="0"/>
              </a:rPr>
              <a:t>std</a:t>
            </a:r>
            <a:r>
              <a:rPr lang="en-US" sz="1400" dirty="0">
                <a:latin typeface="Consolas" panose="020B0609020204030204" pitchFamily="49" charset="0"/>
                <a:cs typeface="Consolas" panose="020B0609020204030204" pitchFamily="49" charset="0"/>
              </a:rPr>
              <a:t>::</a:t>
            </a:r>
            <a:r>
              <a:rPr lang="en-US" sz="1400" dirty="0" err="1">
                <a:latin typeface="Consolas" panose="020B0609020204030204" pitchFamily="49" charset="0"/>
                <a:cs typeface="Consolas" panose="020B0609020204030204" pitchFamily="49" charset="0"/>
              </a:rPr>
              <a:t>cout</a:t>
            </a:r>
            <a:r>
              <a:rPr lang="en-US" sz="1400" dirty="0">
                <a:latin typeface="Consolas" panose="020B0609020204030204" pitchFamily="49" charset="0"/>
                <a:cs typeface="Consolas" panose="020B0609020204030204" pitchFamily="49" charset="0"/>
              </a:rPr>
              <a:t> &lt;&lt; "0";</a:t>
            </a:r>
          </a:p>
          <a:p>
            <a:pPr marL="800100" lvl="2" indent="0">
              <a:buNone/>
            </a:pPr>
            <a:r>
              <a:rPr lang="en-US" sz="1400" dirty="0">
                <a:latin typeface="Consolas" panose="020B0609020204030204" pitchFamily="49" charset="0"/>
                <a:cs typeface="Consolas" panose="020B0609020204030204" pitchFamily="49" charset="0"/>
              </a:rPr>
              <a:t>        }</a:t>
            </a:r>
          </a:p>
          <a:p>
            <a:pPr marL="800100" lvl="2" indent="0">
              <a:buNone/>
            </a:pPr>
            <a:endParaRPr lang="en-US" sz="1400" dirty="0">
              <a:latin typeface="Consolas" panose="020B0609020204030204" pitchFamily="49" charset="0"/>
              <a:cs typeface="Consolas" panose="020B0609020204030204" pitchFamily="49" charset="0"/>
            </a:endParaRPr>
          </a:p>
          <a:p>
            <a:pPr marL="800100" lvl="2" indent="0">
              <a:buNone/>
            </a:pPr>
            <a:r>
              <a:rPr lang="en-US" sz="1400" dirty="0">
                <a:latin typeface="Consolas" panose="020B0609020204030204" pitchFamily="49" charset="0"/>
                <a:cs typeface="Consolas" panose="020B0609020204030204" pitchFamily="49" charset="0"/>
              </a:rPr>
              <a:t>        </a:t>
            </a:r>
            <a:r>
              <a:rPr lang="en-US" sz="1400" dirty="0" err="1">
                <a:latin typeface="Consolas" panose="020B0609020204030204" pitchFamily="49" charset="0"/>
                <a:cs typeface="Consolas" panose="020B0609020204030204" pitchFamily="49" charset="0"/>
              </a:rPr>
              <a:t>std</a:t>
            </a:r>
            <a:r>
              <a:rPr lang="en-US" sz="1400" dirty="0">
                <a:latin typeface="Consolas" panose="020B0609020204030204" pitchFamily="49" charset="0"/>
                <a:cs typeface="Consolas" panose="020B0609020204030204" pitchFamily="49" charset="0"/>
              </a:rPr>
              <a:t>::</a:t>
            </a:r>
            <a:r>
              <a:rPr lang="en-US" sz="1400" dirty="0" err="1">
                <a:latin typeface="Consolas" panose="020B0609020204030204" pitchFamily="49" charset="0"/>
                <a:cs typeface="Consolas" panose="020B0609020204030204" pitchFamily="49" charset="0"/>
              </a:rPr>
              <a:t>cout</a:t>
            </a:r>
            <a:r>
              <a:rPr lang="en-US" sz="1400" dirty="0">
                <a:latin typeface="Consolas" panose="020B0609020204030204" pitchFamily="49" charset="0"/>
                <a:cs typeface="Consolas" panose="020B0609020204030204" pitchFamily="49" charset="0"/>
              </a:rPr>
              <a:t> &lt;&lt; </a:t>
            </a:r>
            <a:r>
              <a:rPr lang="en-US" sz="1400" dirty="0" smtClean="0">
                <a:latin typeface="Consolas" panose="020B0609020204030204" pitchFamily="49" charset="0"/>
                <a:cs typeface="Consolas" panose="020B0609020204030204" pitchFamily="49" charset="0"/>
              </a:rPr>
              <a:t>second </a:t>
            </a:r>
            <a:r>
              <a:rPr lang="en-US" sz="1400" dirty="0">
                <a:latin typeface="Consolas" panose="020B0609020204030204" pitchFamily="49" charset="0"/>
                <a:cs typeface="Consolas" panose="020B0609020204030204" pitchFamily="49" charset="0"/>
              </a:rPr>
              <a:t>&lt;&lt; </a:t>
            </a:r>
            <a:r>
              <a:rPr lang="en-US" sz="1400" dirty="0" err="1" smtClean="0">
                <a:latin typeface="Consolas" panose="020B0609020204030204" pitchFamily="49" charset="0"/>
                <a:cs typeface="Consolas" panose="020B0609020204030204" pitchFamily="49" charset="0"/>
              </a:rPr>
              <a:t>std</a:t>
            </a:r>
            <a:r>
              <a:rPr lang="en-US" sz="1400" dirty="0" smtClean="0">
                <a:latin typeface="Consolas" panose="020B0609020204030204" pitchFamily="49" charset="0"/>
                <a:cs typeface="Consolas" panose="020B0609020204030204" pitchFamily="49" charset="0"/>
              </a:rPr>
              <a:t>::</a:t>
            </a:r>
            <a:r>
              <a:rPr lang="en-US" sz="1400" dirty="0" err="1" smtClean="0">
                <a:latin typeface="Consolas" panose="020B0609020204030204" pitchFamily="49" charset="0"/>
                <a:cs typeface="Consolas" panose="020B0609020204030204" pitchFamily="49" charset="0"/>
              </a:rPr>
              <a:t>endl</a:t>
            </a:r>
            <a:r>
              <a:rPr lang="en-US" sz="1400" dirty="0" smtClean="0">
                <a:latin typeface="Consolas" panose="020B0609020204030204" pitchFamily="49" charset="0"/>
                <a:cs typeface="Consolas" panose="020B0609020204030204" pitchFamily="49" charset="0"/>
              </a:rPr>
              <a:t>;</a:t>
            </a:r>
            <a:endParaRPr lang="en-US" sz="1400" dirty="0">
              <a:latin typeface="Consolas" panose="020B0609020204030204" pitchFamily="49" charset="0"/>
              <a:cs typeface="Consolas" panose="020B0609020204030204" pitchFamily="49" charset="0"/>
            </a:endParaRPr>
          </a:p>
          <a:p>
            <a:pPr marL="800100" lvl="2" indent="0">
              <a:buNone/>
            </a:pPr>
            <a:endParaRPr lang="en-US" sz="1400" dirty="0" smtClean="0">
              <a:latin typeface="Consolas" panose="020B0609020204030204" pitchFamily="49" charset="0"/>
              <a:cs typeface="Consolas" panose="020B0609020204030204" pitchFamily="49" charset="0"/>
            </a:endParaRP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p>
          <a:p>
            <a:pPr marL="800100" lvl="2" indent="0">
              <a:buNone/>
            </a:pPr>
            <a:endParaRPr lang="en-US" sz="1400" dirty="0" smtClean="0">
              <a:latin typeface="Consolas" panose="020B0609020204030204" pitchFamily="49" charset="0"/>
              <a:cs typeface="Consolas" panose="020B0609020204030204" pitchFamily="49" charset="0"/>
            </a:endParaRP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return 0;</a:t>
            </a:r>
          </a:p>
          <a:p>
            <a:pPr marL="800100" lvl="2" indent="0">
              <a:buNone/>
            </a:pPr>
            <a:r>
              <a:rPr lang="en-US" sz="1400" dirty="0" smtClean="0">
                <a:latin typeface="Consolas" panose="020B0609020204030204" pitchFamily="49" charset="0"/>
                <a:cs typeface="Consolas" panose="020B0609020204030204" pitchFamily="49" charset="0"/>
              </a:rPr>
              <a:t>}</a:t>
            </a:r>
            <a:endParaRPr lang="en-CA" sz="1400" dirty="0">
              <a:latin typeface="Consolas" panose="020B0609020204030204" pitchFamily="49" charset="0"/>
              <a:cs typeface="Consolas" panose="020B0609020204030204" pitchFamily="49"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40987724"/>
      </p:ext>
    </p:extLst>
  </p:cSld>
  <p:clrMapOvr>
    <a:masterClrMapping/>
  </p:clrMapOvr>
  <mc:AlternateContent xmlns:mc="http://schemas.openxmlformats.org/markup-compatibility/2006">
    <mc:Choice xmlns:p14="http://schemas.microsoft.com/office/powerpoint/2010/main" Requires="p14">
      <p:transition spd="slow" p14:dur="2000" advTm="30004"/>
    </mc:Choice>
    <mc:Fallback>
      <p:transition spd="slow" advTm="30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Counting time</a:t>
            </a:r>
            <a:endParaRPr lang="en-CA" dirty="0"/>
          </a:p>
        </p:txBody>
      </p:sp>
      <p:sp>
        <p:nvSpPr>
          <p:cNvPr id="3" name="Content Placeholder 2"/>
          <p:cNvSpPr>
            <a:spLocks noGrp="1"/>
          </p:cNvSpPr>
          <p:nvPr>
            <p:ph idx="1"/>
          </p:nvPr>
        </p:nvSpPr>
        <p:spPr/>
        <p:txBody>
          <a:bodyPr/>
          <a:lstStyle/>
          <a:p>
            <a:pPr lvl="0"/>
            <a:r>
              <a:rPr lang="en-CA" dirty="0" smtClean="0">
                <a:solidFill>
                  <a:prstClr val="black"/>
                </a:solidFill>
              </a:rPr>
              <a:t>Suppose you want to increment a variable </a:t>
            </a:r>
            <a:r>
              <a:rPr lang="en-CA" dirty="0" smtClean="0">
                <a:solidFill>
                  <a:prstClr val="black"/>
                </a:solidFill>
              </a:rPr>
              <a:t>that stores minutes or seconds:</a:t>
            </a:r>
            <a:endParaRPr lang="en-CA" dirty="0" smtClean="0">
              <a:solidFill>
                <a:prstClr val="black"/>
              </a:solidFill>
            </a:endParaRPr>
          </a:p>
          <a:p>
            <a:pPr marL="800100" lvl="2" indent="0">
              <a:buNone/>
            </a:pPr>
            <a:r>
              <a:rPr lang="en-US" sz="1600" dirty="0" smtClean="0">
                <a:latin typeface="Consolas" panose="020B0609020204030204" pitchFamily="49" charset="0"/>
                <a:cs typeface="Consolas" panose="020B0609020204030204" pitchFamily="49" charset="0"/>
              </a:rPr>
              <a:t>bool </a:t>
            </a:r>
            <a:r>
              <a:rPr lang="en-US" sz="1600" dirty="0" err="1" smtClean="0">
                <a:latin typeface="Consolas" panose="020B0609020204030204" pitchFamily="49" charset="0"/>
                <a:cs typeface="Consolas" panose="020B0609020204030204" pitchFamily="49" charset="0"/>
              </a:rPr>
              <a:t>increment_minute_second</a:t>
            </a:r>
            <a:r>
              <a:rPr lang="en-US" sz="1600" dirty="0" smtClean="0">
                <a:latin typeface="Consolas" panose="020B0609020204030204" pitchFamily="49" charset="0"/>
                <a:cs typeface="Consolas" panose="020B0609020204030204" pitchFamily="49" charset="0"/>
              </a:rPr>
              <a:t>( </a:t>
            </a:r>
            <a:r>
              <a:rPr lang="en-US" sz="1600" dirty="0" err="1">
                <a:latin typeface="Consolas" panose="020B0609020204030204" pitchFamily="49" charset="0"/>
                <a:cs typeface="Consolas" panose="020B0609020204030204" pitchFamily="49" charset="0"/>
              </a:rPr>
              <a:t>int</a:t>
            </a: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&amp;</a:t>
            </a:r>
            <a:r>
              <a:rPr lang="en-US" sz="1600" dirty="0" err="1" smtClean="0">
                <a:latin typeface="Consolas" panose="020B0609020204030204" pitchFamily="49" charset="0"/>
                <a:cs typeface="Consolas" panose="020B0609020204030204" pitchFamily="49" charset="0"/>
              </a:rPr>
              <a:t>min_sec</a:t>
            </a:r>
            <a:r>
              <a:rPr lang="en-US" sz="1600" dirty="0" smtClean="0">
                <a:latin typeface="Consolas" panose="020B0609020204030204" pitchFamily="49" charset="0"/>
                <a:cs typeface="Consolas" panose="020B0609020204030204" pitchFamily="49" charset="0"/>
              </a:rPr>
              <a:t> </a:t>
            </a:r>
            <a:r>
              <a:rPr lang="en-US" sz="1600" dirty="0">
                <a:latin typeface="Consolas" panose="020B0609020204030204" pitchFamily="49" charset="0"/>
                <a:cs typeface="Consolas" panose="020B0609020204030204" pitchFamily="49" charset="0"/>
              </a:rPr>
              <a:t>) {</a:t>
            </a:r>
          </a:p>
          <a:p>
            <a:pPr marL="800100" lvl="2" indent="0">
              <a:buNone/>
            </a:pPr>
            <a:r>
              <a:rPr lang="en-US" sz="1600" dirty="0">
                <a:latin typeface="Consolas" panose="020B0609020204030204" pitchFamily="49" charset="0"/>
                <a:cs typeface="Consolas" panose="020B0609020204030204" pitchFamily="49" charset="0"/>
              </a:rPr>
              <a:t>    if ( </a:t>
            </a:r>
            <a:r>
              <a:rPr lang="en-US" sz="1600" dirty="0" err="1" smtClean="0">
                <a:latin typeface="Consolas" panose="020B0609020204030204" pitchFamily="49" charset="0"/>
                <a:cs typeface="Consolas" panose="020B0609020204030204" pitchFamily="49" charset="0"/>
              </a:rPr>
              <a:t>min_sec</a:t>
            </a:r>
            <a:r>
              <a:rPr lang="en-US" sz="1600" dirty="0" smtClean="0">
                <a:latin typeface="Consolas" panose="020B0609020204030204" pitchFamily="49" charset="0"/>
                <a:cs typeface="Consolas" panose="020B0609020204030204" pitchFamily="49" charset="0"/>
              </a:rPr>
              <a:t> </a:t>
            </a: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59 </a:t>
            </a:r>
            <a:r>
              <a:rPr lang="en-US" sz="1600" dirty="0">
                <a:latin typeface="Consolas" panose="020B0609020204030204" pitchFamily="49" charset="0"/>
                <a:cs typeface="Consolas" panose="020B0609020204030204" pitchFamily="49" charset="0"/>
              </a:rPr>
              <a:t>) {</a:t>
            </a:r>
          </a:p>
          <a:p>
            <a:pPr marL="800100" lvl="2" indent="0">
              <a:buNone/>
            </a:pPr>
            <a:r>
              <a:rPr lang="en-US" sz="1600" dirty="0">
                <a:latin typeface="Consolas" panose="020B0609020204030204" pitchFamily="49" charset="0"/>
                <a:cs typeface="Consolas" panose="020B0609020204030204" pitchFamily="49" charset="0"/>
              </a:rPr>
              <a:t>        </a:t>
            </a:r>
            <a:r>
              <a:rPr lang="en-US" sz="1600" dirty="0" err="1" smtClean="0">
                <a:latin typeface="Consolas" panose="020B0609020204030204" pitchFamily="49" charset="0"/>
                <a:cs typeface="Consolas" panose="020B0609020204030204" pitchFamily="49" charset="0"/>
              </a:rPr>
              <a:t>min_sec</a:t>
            </a:r>
            <a:r>
              <a:rPr lang="en-US" sz="1600" dirty="0" smtClean="0">
                <a:latin typeface="Consolas" panose="020B0609020204030204" pitchFamily="49" charset="0"/>
                <a:cs typeface="Consolas" panose="020B0609020204030204" pitchFamily="49" charset="0"/>
              </a:rPr>
              <a:t> </a:t>
            </a: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0;</a:t>
            </a:r>
            <a:endParaRPr lang="en-US" sz="1600" dirty="0">
              <a:latin typeface="Consolas" panose="020B0609020204030204" pitchFamily="49" charset="0"/>
              <a:cs typeface="Consolas" panose="020B0609020204030204" pitchFamily="49" charset="0"/>
            </a:endParaRPr>
          </a:p>
          <a:p>
            <a:pPr marL="800100" lvl="2" indent="0">
              <a:buNone/>
            </a:pPr>
            <a:r>
              <a:rPr lang="en-US" sz="1600" dirty="0">
                <a:latin typeface="Consolas" panose="020B0609020204030204" pitchFamily="49" charset="0"/>
                <a:cs typeface="Consolas" panose="020B0609020204030204" pitchFamily="49" charset="0"/>
              </a:rPr>
              <a:t>        return </a:t>
            </a:r>
            <a:r>
              <a:rPr lang="en-US" sz="1600" dirty="0" smtClean="0">
                <a:latin typeface="Consolas" panose="020B0609020204030204" pitchFamily="49" charset="0"/>
                <a:cs typeface="Consolas" panose="020B0609020204030204" pitchFamily="49" charset="0"/>
              </a:rPr>
              <a:t>true;</a:t>
            </a:r>
            <a:endParaRPr lang="en-US" sz="1600" dirty="0">
              <a:latin typeface="Consolas" panose="020B0609020204030204" pitchFamily="49" charset="0"/>
              <a:cs typeface="Consolas" panose="020B0609020204030204" pitchFamily="49" charset="0"/>
            </a:endParaRPr>
          </a:p>
          <a:p>
            <a:pPr marL="800100" lvl="2" indent="0">
              <a:buNone/>
            </a:pPr>
            <a:r>
              <a:rPr lang="en-US" sz="1600" dirty="0">
                <a:latin typeface="Consolas" panose="020B0609020204030204" pitchFamily="49" charset="0"/>
                <a:cs typeface="Consolas" panose="020B0609020204030204" pitchFamily="49" charset="0"/>
              </a:rPr>
              <a:t>    } else {</a:t>
            </a:r>
          </a:p>
          <a:p>
            <a:pPr marL="800100" lvl="2" indent="0">
              <a:buNone/>
            </a:pP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a:t>
            </a:r>
            <a:r>
              <a:rPr lang="en-US" sz="1600" dirty="0" err="1" smtClean="0">
                <a:latin typeface="Consolas" panose="020B0609020204030204" pitchFamily="49" charset="0"/>
                <a:cs typeface="Consolas" panose="020B0609020204030204" pitchFamily="49" charset="0"/>
              </a:rPr>
              <a:t>min_sec</a:t>
            </a:r>
            <a:r>
              <a:rPr lang="en-US" sz="1600" dirty="0" smtClean="0">
                <a:latin typeface="Consolas" panose="020B0609020204030204" pitchFamily="49" charset="0"/>
                <a:cs typeface="Consolas" panose="020B0609020204030204" pitchFamily="49" charset="0"/>
              </a:rPr>
              <a:t>;</a:t>
            </a:r>
            <a:endParaRPr lang="en-US" sz="1600" dirty="0">
              <a:latin typeface="Consolas" panose="020B0609020204030204" pitchFamily="49" charset="0"/>
              <a:cs typeface="Consolas" panose="020B0609020204030204" pitchFamily="49" charset="0"/>
            </a:endParaRPr>
          </a:p>
          <a:p>
            <a:pPr marL="800100" lvl="2" indent="0">
              <a:buNone/>
            </a:pPr>
            <a:r>
              <a:rPr lang="en-US" sz="1600" dirty="0">
                <a:latin typeface="Consolas" panose="020B0609020204030204" pitchFamily="49" charset="0"/>
                <a:cs typeface="Consolas" panose="020B0609020204030204" pitchFamily="49" charset="0"/>
              </a:rPr>
              <a:t>        return </a:t>
            </a:r>
            <a:r>
              <a:rPr lang="en-US" sz="1600" dirty="0" smtClean="0">
                <a:latin typeface="Consolas" panose="020B0609020204030204" pitchFamily="49" charset="0"/>
                <a:cs typeface="Consolas" panose="020B0609020204030204" pitchFamily="49" charset="0"/>
              </a:rPr>
              <a:t>false;</a:t>
            </a:r>
            <a:endParaRPr lang="en-US" sz="1600" dirty="0">
              <a:latin typeface="Consolas" panose="020B0609020204030204" pitchFamily="49" charset="0"/>
              <a:cs typeface="Consolas" panose="020B0609020204030204" pitchFamily="49" charset="0"/>
            </a:endParaRPr>
          </a:p>
          <a:p>
            <a:pPr marL="800100" lvl="2" indent="0">
              <a:buNone/>
            </a:pPr>
            <a:r>
              <a:rPr lang="en-US" sz="1600" dirty="0">
                <a:latin typeface="Consolas" panose="020B0609020204030204" pitchFamily="49" charset="0"/>
                <a:cs typeface="Consolas" panose="020B0609020204030204" pitchFamily="49" charset="0"/>
              </a:rPr>
              <a:t>    }</a:t>
            </a:r>
          </a:p>
          <a:p>
            <a:pPr marL="800100" lvl="2" indent="0">
              <a:buNone/>
            </a:pPr>
            <a:r>
              <a:rPr lang="en-US" sz="1600" dirty="0" smtClean="0">
                <a:latin typeface="Consolas" panose="020B0609020204030204" pitchFamily="49" charset="0"/>
                <a:cs typeface="Consolas" panose="020B0609020204030204" pitchFamily="49" charset="0"/>
              </a:rPr>
              <a:t>}</a:t>
            </a:r>
            <a:endParaRPr lang="en-CA" sz="1600" dirty="0">
              <a:latin typeface="Consolas" panose="020B0609020204030204" pitchFamily="49" charset="0"/>
              <a:cs typeface="Consolas" panose="020B0609020204030204" pitchFamily="49" charset="0"/>
            </a:endParaRPr>
          </a:p>
        </p:txBody>
      </p:sp>
      <p:sp>
        <p:nvSpPr>
          <p:cNvPr id="5" name="Rounded Rectangle 4"/>
          <p:cNvSpPr/>
          <p:nvPr/>
        </p:nvSpPr>
        <p:spPr>
          <a:xfrm>
            <a:off x="2195736" y="2854874"/>
            <a:ext cx="1440160" cy="61062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ounded Rectangle 5"/>
          <p:cNvSpPr/>
          <p:nvPr/>
        </p:nvSpPr>
        <p:spPr>
          <a:xfrm>
            <a:off x="2195736" y="3743666"/>
            <a:ext cx="1512168" cy="61062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789967169"/>
      </p:ext>
    </p:extLst>
  </p:cSld>
  <p:clrMapOvr>
    <a:masterClrMapping/>
  </p:clrMapOvr>
  <mc:AlternateContent xmlns:mc="http://schemas.openxmlformats.org/markup-compatibility/2006">
    <mc:Choice xmlns:p14="http://schemas.microsoft.com/office/powerpoint/2010/main" Requires="p14">
      <p:transition spd="slow" p14:dur="2000" advTm="63309"/>
    </mc:Choice>
    <mc:Fallback>
      <p:transition spd="slow" advTm="63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bldLst>
      <p:bldP spid="5" grpId="0" animBg="1"/>
      <p:bldP spid="5" grpId="1"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Counting time</a:t>
            </a:r>
            <a:endParaRPr lang="en-CA" dirty="0"/>
          </a:p>
        </p:txBody>
      </p:sp>
      <p:sp>
        <p:nvSpPr>
          <p:cNvPr id="3" name="Content Placeholder 2"/>
          <p:cNvSpPr>
            <a:spLocks noGrp="1"/>
          </p:cNvSpPr>
          <p:nvPr>
            <p:ph idx="1"/>
          </p:nvPr>
        </p:nvSpPr>
        <p:spPr/>
        <p:txBody>
          <a:bodyPr/>
          <a:lstStyle/>
          <a:p>
            <a:pPr lvl="0"/>
            <a:r>
              <a:rPr lang="en-CA" dirty="0" smtClean="0">
                <a:solidFill>
                  <a:prstClr val="black"/>
                </a:solidFill>
              </a:rPr>
              <a:t>Suppose you want to increment a variable </a:t>
            </a:r>
            <a:r>
              <a:rPr lang="en-CA" dirty="0" smtClean="0">
                <a:solidFill>
                  <a:prstClr val="black"/>
                </a:solidFill>
              </a:rPr>
              <a:t>that stores hours:</a:t>
            </a:r>
          </a:p>
          <a:p>
            <a:pPr marL="800100" lvl="2" indent="0">
              <a:buNone/>
            </a:pPr>
            <a:r>
              <a:rPr lang="en-US" sz="1600" dirty="0" smtClean="0">
                <a:latin typeface="Consolas" panose="020B0609020204030204" pitchFamily="49" charset="0"/>
                <a:cs typeface="Consolas" panose="020B0609020204030204" pitchFamily="49" charset="0"/>
              </a:rPr>
              <a:t>bool </a:t>
            </a:r>
            <a:r>
              <a:rPr lang="en-US" sz="1600" dirty="0" err="1" smtClean="0">
                <a:latin typeface="Consolas" panose="020B0609020204030204" pitchFamily="49" charset="0"/>
                <a:cs typeface="Consolas" panose="020B0609020204030204" pitchFamily="49" charset="0"/>
              </a:rPr>
              <a:t>increment_hour</a:t>
            </a:r>
            <a:r>
              <a:rPr lang="en-US" sz="1600" dirty="0" smtClean="0">
                <a:latin typeface="Consolas" panose="020B0609020204030204" pitchFamily="49" charset="0"/>
                <a:cs typeface="Consolas" panose="020B0609020204030204" pitchFamily="49" charset="0"/>
              </a:rPr>
              <a:t>( </a:t>
            </a:r>
            <a:r>
              <a:rPr lang="en-US" sz="1600" dirty="0" err="1" smtClean="0">
                <a:latin typeface="Consolas" panose="020B0609020204030204" pitchFamily="49" charset="0"/>
                <a:cs typeface="Consolas" panose="020B0609020204030204" pitchFamily="49" charset="0"/>
              </a:rPr>
              <a:t>int</a:t>
            </a:r>
            <a:r>
              <a:rPr lang="en-US" sz="1600" dirty="0" smtClean="0">
                <a:latin typeface="Consolas" panose="020B0609020204030204" pitchFamily="49" charset="0"/>
                <a:cs typeface="Consolas" panose="020B0609020204030204" pitchFamily="49" charset="0"/>
              </a:rPr>
              <a:t> &amp;hour ) {</a:t>
            </a:r>
          </a:p>
          <a:p>
            <a:pPr marL="800100" lvl="2" indent="0">
              <a:buNone/>
            </a:pPr>
            <a:r>
              <a:rPr lang="en-US" sz="1600" dirty="0" smtClean="0">
                <a:latin typeface="Consolas" panose="020B0609020204030204" pitchFamily="49" charset="0"/>
                <a:cs typeface="Consolas" panose="020B0609020204030204" pitchFamily="49" charset="0"/>
              </a:rPr>
              <a:t>    if ( hour == 12 ) {</a:t>
            </a:r>
          </a:p>
          <a:p>
            <a:pPr marL="800100" lvl="2" indent="0">
              <a:buNone/>
            </a:pP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       hour = 1;</a:t>
            </a:r>
          </a:p>
          <a:p>
            <a:pPr marL="800100" lvl="2" indent="0">
              <a:buNone/>
            </a:pP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       return false;</a:t>
            </a:r>
            <a:endParaRPr lang="en-US" sz="1600" dirty="0" smtClean="0">
              <a:latin typeface="Consolas" panose="020B0609020204030204" pitchFamily="49" charset="0"/>
              <a:cs typeface="Consolas" panose="020B0609020204030204" pitchFamily="49" charset="0"/>
            </a:endParaRPr>
          </a:p>
          <a:p>
            <a:pPr marL="800100" lvl="2" indent="0">
              <a:buNone/>
            </a:pP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   } else {</a:t>
            </a:r>
          </a:p>
          <a:p>
            <a:pPr marL="800100" lvl="2" indent="0">
              <a:buNone/>
            </a:pP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       ++hour;</a:t>
            </a:r>
          </a:p>
          <a:p>
            <a:pPr marL="800100" lvl="2" indent="0">
              <a:buNone/>
            </a:pP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       // Return 'true' if we reach 12 o'clock</a:t>
            </a:r>
            <a:endParaRPr lang="en-US" sz="1600" dirty="0" smtClean="0">
              <a:latin typeface="Consolas" panose="020B0609020204030204" pitchFamily="49" charset="0"/>
              <a:cs typeface="Consolas" panose="020B0609020204030204" pitchFamily="49" charset="0"/>
            </a:endParaRPr>
          </a:p>
          <a:p>
            <a:pPr marL="800100" lvl="2" indent="0">
              <a:buNone/>
            </a:pP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       return (hour == 12);</a:t>
            </a:r>
            <a:endParaRPr lang="en-US" sz="1600" dirty="0" smtClean="0">
              <a:latin typeface="Consolas" panose="020B0609020204030204" pitchFamily="49" charset="0"/>
              <a:cs typeface="Consolas" panose="020B0609020204030204" pitchFamily="49" charset="0"/>
            </a:endParaRPr>
          </a:p>
          <a:p>
            <a:pPr marL="800100" lvl="2" indent="0">
              <a:buNone/>
            </a:pP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   }</a:t>
            </a:r>
          </a:p>
          <a:p>
            <a:pPr marL="800100" lvl="2" indent="0">
              <a:buNone/>
            </a:pPr>
            <a:r>
              <a:rPr lang="en-US" sz="1600" dirty="0" smtClean="0">
                <a:latin typeface="Consolas" panose="020B0609020204030204" pitchFamily="49" charset="0"/>
                <a:cs typeface="Consolas" panose="020B0609020204030204" pitchFamily="49" charset="0"/>
              </a:rPr>
              <a:t>}</a:t>
            </a:r>
            <a:endParaRPr lang="en-CA" sz="1300" dirty="0">
              <a:latin typeface="Consolas" panose="020B0609020204030204" pitchFamily="49" charset="0"/>
              <a:cs typeface="Consolas" panose="020B0609020204030204" pitchFamily="49" charset="0"/>
            </a:endParaRPr>
          </a:p>
        </p:txBody>
      </p:sp>
      <p:sp>
        <p:nvSpPr>
          <p:cNvPr id="6" name="Rounded Rectangle 5"/>
          <p:cNvSpPr/>
          <p:nvPr/>
        </p:nvSpPr>
        <p:spPr>
          <a:xfrm>
            <a:off x="2195736" y="2564904"/>
            <a:ext cx="1584176" cy="61062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ounded Rectangle 6"/>
          <p:cNvSpPr/>
          <p:nvPr/>
        </p:nvSpPr>
        <p:spPr>
          <a:xfrm>
            <a:off x="2195736" y="3453696"/>
            <a:ext cx="4464496" cy="91140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380331267"/>
      </p:ext>
    </p:extLst>
  </p:cSld>
  <p:clrMapOvr>
    <a:masterClrMapping/>
  </p:clrMapOvr>
  <mc:AlternateContent xmlns:mc="http://schemas.openxmlformats.org/markup-compatibility/2006">
    <mc:Choice xmlns:p14="http://schemas.microsoft.com/office/powerpoint/2010/main" Requires="p14">
      <p:transition spd="slow" p14:dur="2000" advTm="82701"/>
    </mc:Choice>
    <mc:Fallback>
      <p:transition spd="slow" advTm="82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8"/>
                </p:tgtEl>
              </p:cMediaNode>
            </p:audio>
          </p:childTnLst>
        </p:cTn>
      </p:par>
    </p:tnLst>
    <p:bldLst>
      <p:bldP spid="6" grpId="0" animBg="1"/>
      <p:bldP spid="6" grpId="1"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Counting time</a:t>
            </a:r>
            <a:endParaRPr lang="en-CA" dirty="0"/>
          </a:p>
        </p:txBody>
      </p:sp>
      <p:sp>
        <p:nvSpPr>
          <p:cNvPr id="3" name="Content Placeholder 2"/>
          <p:cNvSpPr>
            <a:spLocks noGrp="1"/>
          </p:cNvSpPr>
          <p:nvPr>
            <p:ph idx="1"/>
          </p:nvPr>
        </p:nvSpPr>
        <p:spPr/>
        <p:txBody>
          <a:bodyPr/>
          <a:lstStyle/>
          <a:p>
            <a:pPr lvl="0"/>
            <a:r>
              <a:rPr lang="en-CA" dirty="0" smtClean="0">
                <a:solidFill>
                  <a:prstClr val="black"/>
                </a:solidFill>
              </a:rPr>
              <a:t>While we’re at it, let’s print time nicely</a:t>
            </a:r>
          </a:p>
          <a:p>
            <a:pPr lvl="1"/>
            <a:r>
              <a:rPr lang="en-US" dirty="0" smtClean="0">
                <a:solidFill>
                  <a:prstClr val="black"/>
                </a:solidFill>
              </a:rPr>
              <a:t>Hours may be prefixed by a space</a:t>
            </a:r>
            <a:r>
              <a:rPr lang="en-US" dirty="0">
                <a:solidFill>
                  <a:prstClr val="black"/>
                </a:solidFill>
              </a:rPr>
              <a:t> </a:t>
            </a:r>
            <a:r>
              <a:rPr lang="en-US" dirty="0" smtClean="0">
                <a:solidFill>
                  <a:prstClr val="black"/>
                </a:solidFill>
              </a:rPr>
              <a:t>or </a:t>
            </a:r>
            <a:r>
              <a:rPr lang="en-US" dirty="0" smtClean="0">
                <a:solidFill>
                  <a:prstClr val="black"/>
                </a:solidFill>
                <a:latin typeface="Consolas" panose="020B0609020204030204" pitchFamily="49" charset="0"/>
              </a:rPr>
              <a:t>" "</a:t>
            </a:r>
            <a:endParaRPr lang="en-US" dirty="0" smtClean="0">
              <a:solidFill>
                <a:prstClr val="black"/>
              </a:solidFill>
            </a:endParaRPr>
          </a:p>
          <a:p>
            <a:pPr lvl="1"/>
            <a:r>
              <a:rPr lang="en-US" dirty="0" smtClean="0">
                <a:solidFill>
                  <a:prstClr val="black"/>
                </a:solidFill>
              </a:rPr>
              <a:t>Minutes and seconds may be prefixed by a </a:t>
            </a:r>
            <a:r>
              <a:rPr lang="en-US" dirty="0" smtClean="0">
                <a:solidFill>
                  <a:prstClr val="black"/>
                </a:solidFill>
                <a:latin typeface="Consolas" panose="020B0609020204030204" pitchFamily="49" charset="0"/>
              </a:rPr>
              <a:t>"0"</a:t>
            </a:r>
            <a:endParaRPr lang="en-CA" dirty="0" smtClean="0">
              <a:solidFill>
                <a:prstClr val="black"/>
              </a:solidFill>
              <a:latin typeface="Consolas" panose="020B0609020204030204" pitchFamily="49" charset="0"/>
            </a:endParaRPr>
          </a:p>
          <a:p>
            <a:pPr marL="800100" lvl="2" indent="0">
              <a:buNone/>
            </a:pPr>
            <a:r>
              <a:rPr lang="en-US" sz="1600" dirty="0" err="1" smtClean="0">
                <a:latin typeface="Consolas" panose="020B0609020204030204" pitchFamily="49" charset="0"/>
                <a:cs typeface="Consolas" panose="020B0609020204030204" pitchFamily="49" charset="0"/>
              </a:rPr>
              <a:t>std</a:t>
            </a:r>
            <a:r>
              <a:rPr lang="en-US" sz="1600" dirty="0" smtClean="0">
                <a:latin typeface="Consolas" panose="020B0609020204030204" pitchFamily="49" charset="0"/>
                <a:cs typeface="Consolas" panose="020B0609020204030204" pitchFamily="49" charset="0"/>
              </a:rPr>
              <a:t>::string </a:t>
            </a:r>
            <a:r>
              <a:rPr lang="en-US" sz="1600" dirty="0" err="1" smtClean="0">
                <a:latin typeface="Consolas" panose="020B0609020204030204" pitchFamily="49" charset="0"/>
                <a:cs typeface="Consolas" panose="020B0609020204030204" pitchFamily="49" charset="0"/>
              </a:rPr>
              <a:t>to_string</a:t>
            </a:r>
            <a:r>
              <a:rPr lang="en-US" sz="1600" dirty="0" smtClean="0">
                <a:latin typeface="Consolas" panose="020B0609020204030204" pitchFamily="49" charset="0"/>
                <a:cs typeface="Consolas" panose="020B0609020204030204" pitchFamily="49" charset="0"/>
              </a:rPr>
              <a:t>( </a:t>
            </a:r>
            <a:r>
              <a:rPr lang="en-US" sz="1600" dirty="0" err="1" smtClean="0">
                <a:latin typeface="Consolas" panose="020B0609020204030204" pitchFamily="49" charset="0"/>
                <a:cs typeface="Consolas" panose="020B0609020204030204" pitchFamily="49" charset="0"/>
              </a:rPr>
              <a:t>std</a:t>
            </a:r>
            <a:r>
              <a:rPr lang="en-US" sz="1600" dirty="0" smtClean="0">
                <a:latin typeface="Consolas" panose="020B0609020204030204" pitchFamily="49" charset="0"/>
                <a:cs typeface="Consolas" panose="020B0609020204030204" pitchFamily="49" charset="0"/>
              </a:rPr>
              <a:t>::string prefix, </a:t>
            </a:r>
            <a:r>
              <a:rPr lang="en-US" sz="1600" dirty="0" err="1" smtClean="0">
                <a:latin typeface="Consolas" panose="020B0609020204030204" pitchFamily="49" charset="0"/>
                <a:cs typeface="Consolas" panose="020B0609020204030204" pitchFamily="49" charset="0"/>
              </a:rPr>
              <a:t>int</a:t>
            </a:r>
            <a:r>
              <a:rPr lang="en-US" sz="1600" dirty="0" smtClean="0">
                <a:latin typeface="Consolas" panose="020B0609020204030204" pitchFamily="49" charset="0"/>
                <a:cs typeface="Consolas" panose="020B0609020204030204" pitchFamily="49" charset="0"/>
              </a:rPr>
              <a:t> time ) </a:t>
            </a:r>
            <a:r>
              <a:rPr lang="en-US" sz="1600" dirty="0">
                <a:latin typeface="Consolas" panose="020B0609020204030204" pitchFamily="49" charset="0"/>
                <a:cs typeface="Consolas" panose="020B0609020204030204" pitchFamily="49" charset="0"/>
              </a:rPr>
              <a:t>{</a:t>
            </a:r>
          </a:p>
          <a:p>
            <a:pPr marL="800100" lvl="2" indent="0">
              <a:buNone/>
            </a:pPr>
            <a:r>
              <a:rPr lang="en-US" sz="1600" dirty="0">
                <a:latin typeface="Consolas" panose="020B0609020204030204" pitchFamily="49" charset="0"/>
                <a:cs typeface="Consolas" panose="020B0609020204030204" pitchFamily="49" charset="0"/>
              </a:rPr>
              <a:t>    if </a:t>
            </a:r>
            <a:r>
              <a:rPr lang="en-US" sz="1600" dirty="0" smtClean="0">
                <a:latin typeface="Consolas" panose="020B0609020204030204" pitchFamily="49" charset="0"/>
                <a:cs typeface="Consolas" panose="020B0609020204030204" pitchFamily="49" charset="0"/>
              </a:rPr>
              <a:t>( time &lt; 10 </a:t>
            </a:r>
            <a:r>
              <a:rPr lang="en-US" sz="1600" dirty="0">
                <a:latin typeface="Consolas" panose="020B0609020204030204" pitchFamily="49" charset="0"/>
                <a:cs typeface="Consolas" panose="020B0609020204030204" pitchFamily="49" charset="0"/>
              </a:rPr>
              <a:t>) {</a:t>
            </a:r>
          </a:p>
          <a:p>
            <a:pPr marL="800100" lvl="2" indent="0">
              <a:buNone/>
            </a:pPr>
            <a:r>
              <a:rPr lang="en-US" sz="1600" dirty="0">
                <a:latin typeface="Consolas" panose="020B0609020204030204" pitchFamily="49" charset="0"/>
                <a:cs typeface="Consolas" panose="020B0609020204030204" pitchFamily="49" charset="0"/>
              </a:rPr>
              <a:t>        </a:t>
            </a:r>
            <a:r>
              <a:rPr lang="en-US" sz="1600" dirty="0" smtClean="0">
                <a:latin typeface="Consolas" panose="020B0609020204030204" pitchFamily="49" charset="0"/>
                <a:cs typeface="Consolas" panose="020B0609020204030204" pitchFamily="49" charset="0"/>
              </a:rPr>
              <a:t>return prefix + </a:t>
            </a:r>
            <a:r>
              <a:rPr lang="en-US" sz="1600" dirty="0" err="1" smtClean="0">
                <a:latin typeface="Consolas" panose="020B0609020204030204" pitchFamily="49" charset="0"/>
                <a:cs typeface="Consolas" panose="020B0609020204030204" pitchFamily="49" charset="0"/>
              </a:rPr>
              <a:t>std</a:t>
            </a:r>
            <a:r>
              <a:rPr lang="en-US" sz="1600" dirty="0" smtClean="0">
                <a:latin typeface="Consolas" panose="020B0609020204030204" pitchFamily="49" charset="0"/>
                <a:cs typeface="Consolas" panose="020B0609020204030204" pitchFamily="49" charset="0"/>
              </a:rPr>
              <a:t>::</a:t>
            </a:r>
            <a:r>
              <a:rPr lang="en-US" sz="1600" dirty="0" err="1" smtClean="0">
                <a:latin typeface="Consolas" panose="020B0609020204030204" pitchFamily="49" charset="0"/>
                <a:cs typeface="Consolas" panose="020B0609020204030204" pitchFamily="49" charset="0"/>
              </a:rPr>
              <a:t>to_string</a:t>
            </a:r>
            <a:r>
              <a:rPr lang="en-US" sz="1600" dirty="0" smtClean="0">
                <a:latin typeface="Consolas" panose="020B0609020204030204" pitchFamily="49" charset="0"/>
                <a:cs typeface="Consolas" panose="020B0609020204030204" pitchFamily="49" charset="0"/>
              </a:rPr>
              <a:t>( time );</a:t>
            </a:r>
            <a:endParaRPr lang="en-US" sz="1600" dirty="0">
              <a:latin typeface="Consolas" panose="020B0609020204030204" pitchFamily="49" charset="0"/>
              <a:cs typeface="Consolas" panose="020B0609020204030204" pitchFamily="49" charset="0"/>
            </a:endParaRPr>
          </a:p>
          <a:p>
            <a:pPr marL="800100" lvl="2" indent="0">
              <a:buNone/>
            </a:pPr>
            <a:r>
              <a:rPr lang="en-US" sz="1600" dirty="0" smtClean="0">
                <a:latin typeface="Consolas" panose="020B0609020204030204" pitchFamily="49" charset="0"/>
                <a:cs typeface="Consolas" panose="020B0609020204030204" pitchFamily="49" charset="0"/>
              </a:rPr>
              <a:t>    } </a:t>
            </a:r>
            <a:r>
              <a:rPr lang="en-US" sz="1600" dirty="0">
                <a:latin typeface="Consolas" panose="020B0609020204030204" pitchFamily="49" charset="0"/>
                <a:cs typeface="Consolas" panose="020B0609020204030204" pitchFamily="49" charset="0"/>
              </a:rPr>
              <a:t>else {</a:t>
            </a:r>
          </a:p>
          <a:p>
            <a:pPr marL="800100" lvl="2" indent="0">
              <a:buNone/>
            </a:pPr>
            <a:r>
              <a:rPr lang="en-US" sz="1600" dirty="0" smtClean="0">
                <a:latin typeface="Consolas" panose="020B0609020204030204" pitchFamily="49" charset="0"/>
                <a:cs typeface="Consolas" panose="020B0609020204030204" pitchFamily="49" charset="0"/>
              </a:rPr>
              <a:t>        </a:t>
            </a:r>
            <a:r>
              <a:rPr lang="en-US" sz="1600" dirty="0">
                <a:latin typeface="Consolas" panose="020B0609020204030204" pitchFamily="49" charset="0"/>
                <a:cs typeface="Consolas" panose="020B0609020204030204" pitchFamily="49" charset="0"/>
              </a:rPr>
              <a:t>return </a:t>
            </a:r>
            <a:r>
              <a:rPr lang="en-US" sz="1600" dirty="0" err="1" smtClean="0">
                <a:latin typeface="Consolas" panose="020B0609020204030204" pitchFamily="49" charset="0"/>
                <a:cs typeface="Consolas" panose="020B0609020204030204" pitchFamily="49" charset="0"/>
              </a:rPr>
              <a:t>std</a:t>
            </a:r>
            <a:r>
              <a:rPr lang="en-US" sz="1600" dirty="0">
                <a:latin typeface="Consolas" panose="020B0609020204030204" pitchFamily="49" charset="0"/>
                <a:cs typeface="Consolas" panose="020B0609020204030204" pitchFamily="49" charset="0"/>
              </a:rPr>
              <a:t>::</a:t>
            </a:r>
            <a:r>
              <a:rPr lang="en-US" sz="1600" dirty="0" err="1" smtClean="0">
                <a:latin typeface="Consolas" panose="020B0609020204030204" pitchFamily="49" charset="0"/>
                <a:cs typeface="Consolas" panose="020B0609020204030204" pitchFamily="49" charset="0"/>
              </a:rPr>
              <a:t>to_string</a:t>
            </a:r>
            <a:r>
              <a:rPr lang="en-US" sz="1600" dirty="0" smtClean="0">
                <a:latin typeface="Consolas" panose="020B0609020204030204" pitchFamily="49" charset="0"/>
                <a:cs typeface="Consolas" panose="020B0609020204030204" pitchFamily="49" charset="0"/>
              </a:rPr>
              <a:t>( time );</a:t>
            </a:r>
          </a:p>
          <a:p>
            <a:pPr marL="800100" lvl="2" indent="0">
              <a:buNone/>
            </a:pPr>
            <a:r>
              <a:rPr lang="en-US" sz="1600" dirty="0" smtClean="0">
                <a:latin typeface="Consolas" panose="020B0609020204030204" pitchFamily="49" charset="0"/>
                <a:cs typeface="Consolas" panose="020B0609020204030204" pitchFamily="49" charset="0"/>
              </a:rPr>
              <a:t>    </a:t>
            </a:r>
            <a:r>
              <a:rPr lang="en-US" sz="1600" dirty="0">
                <a:latin typeface="Consolas" panose="020B0609020204030204" pitchFamily="49" charset="0"/>
                <a:cs typeface="Consolas" panose="020B0609020204030204" pitchFamily="49" charset="0"/>
              </a:rPr>
              <a:t>}</a:t>
            </a:r>
          </a:p>
          <a:p>
            <a:pPr marL="800100" lvl="2" indent="0">
              <a:buNone/>
            </a:pPr>
            <a:r>
              <a:rPr lang="en-US" sz="1600" dirty="0" smtClean="0">
                <a:latin typeface="Consolas" panose="020B0609020204030204" pitchFamily="49" charset="0"/>
                <a:cs typeface="Consolas" panose="020B0609020204030204" pitchFamily="49" charset="0"/>
              </a:rPr>
              <a:t>}</a:t>
            </a:r>
            <a:endParaRPr lang="en-CA" sz="1600" dirty="0">
              <a:latin typeface="Consolas" panose="020B0609020204030204" pitchFamily="49" charset="0"/>
              <a:cs typeface="Consolas" panose="020B0609020204030204" pitchFamily="49" charset="0"/>
            </a:endParaRPr>
          </a:p>
        </p:txBody>
      </p:sp>
      <p:cxnSp>
        <p:nvCxnSpPr>
          <p:cNvPr id="5" name="Straight Arrow Connector 4"/>
          <p:cNvCxnSpPr/>
          <p:nvPr/>
        </p:nvCxnSpPr>
        <p:spPr>
          <a:xfrm flipH="1" flipV="1">
            <a:off x="5090813" y="3573016"/>
            <a:ext cx="1008112" cy="1728192"/>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flipV="1">
            <a:off x="4298725" y="4077072"/>
            <a:ext cx="1584176" cy="1224136"/>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514749" y="5291916"/>
            <a:ext cx="4604146" cy="369332"/>
          </a:xfrm>
          <a:prstGeom prst="rect">
            <a:avLst/>
          </a:prstGeom>
        </p:spPr>
        <p:txBody>
          <a:bodyPr wrap="none">
            <a:spAutoFit/>
          </a:bodyPr>
          <a:lstStyle/>
          <a:p>
            <a:r>
              <a:rPr lang="en-CA" dirty="0" smtClean="0">
                <a:solidFill>
                  <a:srgbClr val="FF0000"/>
                </a:solidFill>
                <a:latin typeface="Georgia" panose="02040502050405020303" pitchFamily="18" charset="0"/>
              </a:rPr>
              <a:t>These convert an </a:t>
            </a:r>
            <a:r>
              <a:rPr lang="en-CA" dirty="0" err="1" smtClean="0">
                <a:solidFill>
                  <a:srgbClr val="FF0000"/>
                </a:solidFill>
                <a:latin typeface="Consolas" panose="020B0609020204030204" pitchFamily="49" charset="0"/>
              </a:rPr>
              <a:t>int</a:t>
            </a:r>
            <a:r>
              <a:rPr lang="en-CA" dirty="0" smtClean="0">
                <a:solidFill>
                  <a:srgbClr val="FF0000"/>
                </a:solidFill>
                <a:latin typeface="Georgia" panose="02040502050405020303" pitchFamily="18" charset="0"/>
              </a:rPr>
              <a:t> into a </a:t>
            </a:r>
            <a:r>
              <a:rPr lang="en-CA" dirty="0" err="1" smtClean="0">
                <a:solidFill>
                  <a:srgbClr val="FF0000"/>
                </a:solidFill>
                <a:latin typeface="Consolas" panose="020B0609020204030204" pitchFamily="49" charset="0"/>
              </a:rPr>
              <a:t>std</a:t>
            </a:r>
            <a:r>
              <a:rPr lang="en-CA" dirty="0" smtClean="0">
                <a:solidFill>
                  <a:srgbClr val="FF0000"/>
                </a:solidFill>
                <a:latin typeface="Consolas" panose="020B0609020204030204" pitchFamily="49" charset="0"/>
              </a:rPr>
              <a:t>::string</a:t>
            </a:r>
            <a:r>
              <a:rPr lang="en-CA" dirty="0" smtClean="0">
                <a:solidFill>
                  <a:srgbClr val="FF0000"/>
                </a:solidFill>
                <a:latin typeface="Georgia" panose="02040502050405020303" pitchFamily="18" charset="0"/>
              </a:rPr>
              <a:t>.</a:t>
            </a:r>
            <a:endParaRPr lang="en-CA" dirty="0">
              <a:solidFill>
                <a:srgbClr val="FF0000"/>
              </a:solidFill>
              <a:latin typeface="Consolas" panose="020B0609020204030204" pitchFamily="49" charset="0"/>
            </a:endParaRPr>
          </a:p>
        </p:txBody>
      </p:sp>
      <p:cxnSp>
        <p:nvCxnSpPr>
          <p:cNvPr id="10" name="Straight Arrow Connector 9"/>
          <p:cNvCxnSpPr/>
          <p:nvPr/>
        </p:nvCxnSpPr>
        <p:spPr>
          <a:xfrm flipH="1" flipV="1">
            <a:off x="3866677" y="3501008"/>
            <a:ext cx="288032" cy="2231301"/>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498525" y="5723964"/>
            <a:ext cx="4836580" cy="369332"/>
          </a:xfrm>
          <a:prstGeom prst="rect">
            <a:avLst/>
          </a:prstGeom>
        </p:spPr>
        <p:txBody>
          <a:bodyPr wrap="none">
            <a:spAutoFit/>
          </a:bodyPr>
          <a:lstStyle/>
          <a:p>
            <a:r>
              <a:rPr lang="en-CA" dirty="0" smtClean="0">
                <a:solidFill>
                  <a:srgbClr val="FF0000"/>
                </a:solidFill>
                <a:latin typeface="Georgia" panose="02040502050405020303" pitchFamily="18" charset="0"/>
              </a:rPr>
              <a:t>Adding two </a:t>
            </a:r>
            <a:r>
              <a:rPr lang="en-CA" dirty="0" err="1" smtClean="0">
                <a:solidFill>
                  <a:srgbClr val="FF0000"/>
                </a:solidFill>
                <a:latin typeface="Consolas" panose="020B0609020204030204" pitchFamily="49" charset="0"/>
              </a:rPr>
              <a:t>std</a:t>
            </a:r>
            <a:r>
              <a:rPr lang="en-CA" dirty="0" smtClean="0">
                <a:solidFill>
                  <a:srgbClr val="FF0000"/>
                </a:solidFill>
                <a:latin typeface="Consolas" panose="020B0609020204030204" pitchFamily="49" charset="0"/>
              </a:rPr>
              <a:t>::string</a:t>
            </a:r>
            <a:r>
              <a:rPr lang="en-CA" dirty="0" smtClean="0">
                <a:solidFill>
                  <a:srgbClr val="FF0000"/>
                </a:solidFill>
                <a:latin typeface="Georgia" panose="02040502050405020303" pitchFamily="18" charset="0"/>
              </a:rPr>
              <a:t> concatenates them.</a:t>
            </a:r>
            <a:endParaRPr lang="en-CA" dirty="0">
              <a:solidFill>
                <a:srgbClr val="FF0000"/>
              </a:solidFill>
              <a:latin typeface="Consolas" panose="020B0609020204030204" pitchFamily="49" charset="0"/>
            </a:endParaRPr>
          </a:p>
        </p:txBody>
      </p:sp>
      <p:sp>
        <p:nvSpPr>
          <p:cNvPr id="15" name="Rounded Rectangle 14"/>
          <p:cNvSpPr/>
          <p:nvPr/>
        </p:nvSpPr>
        <p:spPr>
          <a:xfrm>
            <a:off x="2195736" y="3250426"/>
            <a:ext cx="4464496" cy="32259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ounded Rectangle 16"/>
          <p:cNvSpPr/>
          <p:nvPr/>
        </p:nvSpPr>
        <p:spPr>
          <a:xfrm>
            <a:off x="2195736" y="3826490"/>
            <a:ext cx="3399133" cy="32259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p:cNvSpPr txBox="1"/>
          <p:nvPr/>
        </p:nvSpPr>
        <p:spPr>
          <a:xfrm>
            <a:off x="7210516" y="1268760"/>
            <a:ext cx="1082348" cy="830997"/>
          </a:xfrm>
          <a:prstGeom prst="rect">
            <a:avLst/>
          </a:prstGeom>
          <a:noFill/>
        </p:spPr>
        <p:txBody>
          <a:bodyPr wrap="none" rtlCol="0">
            <a:spAutoFit/>
          </a:bodyPr>
          <a:lstStyle/>
          <a:p>
            <a:r>
              <a:rPr lang="en-CA" sz="1600" dirty="0" smtClean="0">
                <a:solidFill>
                  <a:srgbClr val="0070C0"/>
                </a:solidFill>
                <a:latin typeface="Consolas" panose="020B0609020204030204" pitchFamily="49" charset="0"/>
              </a:rPr>
              <a:t> 3:30:00</a:t>
            </a:r>
          </a:p>
          <a:p>
            <a:r>
              <a:rPr lang="en-US" sz="1600" dirty="0">
                <a:solidFill>
                  <a:srgbClr val="0070C0"/>
                </a:solidFill>
                <a:latin typeface="Consolas" panose="020B0609020204030204" pitchFamily="49" charset="0"/>
              </a:rPr>
              <a:t> </a:t>
            </a:r>
            <a:r>
              <a:rPr lang="en-US" sz="1600" dirty="0" smtClean="0">
                <a:solidFill>
                  <a:srgbClr val="0070C0"/>
                </a:solidFill>
                <a:latin typeface="Consolas" panose="020B0609020204030204" pitchFamily="49" charset="0"/>
              </a:rPr>
              <a:t>4:01:57</a:t>
            </a:r>
          </a:p>
          <a:p>
            <a:r>
              <a:rPr lang="en-US" sz="1600" dirty="0" smtClean="0">
                <a:solidFill>
                  <a:srgbClr val="0070C0"/>
                </a:solidFill>
                <a:latin typeface="Consolas" panose="020B0609020204030204" pitchFamily="49" charset="0"/>
              </a:rPr>
              <a:t>12:00:00</a:t>
            </a:r>
            <a:endParaRPr lang="en-CA" sz="1600" dirty="0">
              <a:solidFill>
                <a:srgbClr val="0070C0"/>
              </a:solidFill>
              <a:latin typeface="Consolas" panose="020B0609020204030204" pitchFamily="49" charset="0"/>
            </a:endParaRPr>
          </a:p>
        </p:txBody>
      </p:sp>
      <p:pic>
        <p:nvPicPr>
          <p:cNvPr id="21" name="Audio 2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710975445"/>
      </p:ext>
    </p:extLst>
  </p:cSld>
  <p:clrMapOvr>
    <a:masterClrMapping/>
  </p:clrMapOvr>
  <mc:AlternateContent xmlns:mc="http://schemas.openxmlformats.org/markup-compatibility/2006">
    <mc:Choice xmlns:p14="http://schemas.microsoft.com/office/powerpoint/2010/main" Requires="p14">
      <p:transition spd="slow" p14:dur="2000" advTm="138253"/>
    </mc:Choice>
    <mc:Fallback>
      <p:transition spd="slow" advTm="138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5"/>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7"/>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8"/>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6"/>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9" fill="hold" display="0">
                  <p:stCondLst>
                    <p:cond delay="indefinite"/>
                  </p:stCondLst>
                  <p:endCondLst>
                    <p:cond evt="onStopAudio" delay="0">
                      <p:tgtEl>
                        <p:sldTgt/>
                      </p:tgtEl>
                    </p:cond>
                  </p:endCondLst>
                </p:cTn>
                <p:tgtEl>
                  <p:spTgt spid="21"/>
                </p:tgtEl>
              </p:cMediaNode>
            </p:audio>
          </p:childTnLst>
        </p:cTn>
      </p:par>
    </p:tnLst>
    <p:bldLst>
      <p:bldP spid="8" grpId="0"/>
      <p:bldP spid="8" grpId="1"/>
      <p:bldP spid="12" grpId="0"/>
      <p:bldP spid="15" grpId="0" animBg="1"/>
      <p:bldP spid="15" grpId="1" animBg="1"/>
      <p:bldP spid="17" grpId="0" animBg="1"/>
      <p:bldP spid="17" grpId="1" animBg="1"/>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Counting time</a:t>
            </a:r>
            <a:endParaRPr lang="en-CA" dirty="0"/>
          </a:p>
        </p:txBody>
      </p:sp>
      <p:sp>
        <p:nvSpPr>
          <p:cNvPr id="3" name="Content Placeholder 2"/>
          <p:cNvSpPr>
            <a:spLocks noGrp="1"/>
          </p:cNvSpPr>
          <p:nvPr>
            <p:ph idx="1"/>
          </p:nvPr>
        </p:nvSpPr>
        <p:spPr/>
        <p:txBody>
          <a:bodyPr/>
          <a:lstStyle/>
          <a:p>
            <a:pPr lvl="0"/>
            <a:r>
              <a:rPr lang="en-CA" dirty="0" smtClean="0">
                <a:solidFill>
                  <a:prstClr val="black"/>
                </a:solidFill>
              </a:rPr>
              <a:t>We can now use this to count time:</a:t>
            </a:r>
            <a:endParaRPr lang="en-CA" dirty="0" smtClean="0">
              <a:solidFill>
                <a:prstClr val="black"/>
              </a:solidFill>
            </a:endParaRPr>
          </a:p>
          <a:p>
            <a:pPr marL="800100" lvl="2" indent="0">
              <a:buNone/>
            </a:pPr>
            <a:r>
              <a:rPr lang="en-US" sz="1400" dirty="0" err="1" smtClean="0">
                <a:latin typeface="Consolas" panose="020B0609020204030204" pitchFamily="49" charset="0"/>
                <a:cs typeface="Consolas" panose="020B0609020204030204" pitchFamily="49" charset="0"/>
              </a:rPr>
              <a:t>int</a:t>
            </a:r>
            <a:r>
              <a:rPr lang="en-US" sz="1400" dirty="0" smtClean="0">
                <a:latin typeface="Consolas" panose="020B0609020204030204" pitchFamily="49" charset="0"/>
                <a:cs typeface="Consolas" panose="020B0609020204030204" pitchFamily="49" charset="0"/>
              </a:rPr>
              <a:t> main() {</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 Count hours, minutes and seconds starting at 10:57:42</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 breaking at 1:00</a:t>
            </a:r>
          </a:p>
          <a:p>
            <a:pPr marL="800100" lvl="2" indent="0">
              <a:buNone/>
            </a:pPr>
            <a:endParaRPr lang="en-US" sz="1400" dirty="0" smtClean="0">
              <a:latin typeface="Consolas" panose="020B0609020204030204" pitchFamily="49" charset="0"/>
              <a:cs typeface="Consolas" panose="020B0609020204030204" pitchFamily="49" charset="0"/>
            </a:endParaRP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int</a:t>
            </a:r>
            <a:r>
              <a:rPr lang="en-US" sz="1400" dirty="0" smtClean="0">
                <a:latin typeface="Consolas" panose="020B0609020204030204" pitchFamily="49" charset="0"/>
                <a:cs typeface="Consolas" panose="020B0609020204030204" pitchFamily="49" charset="0"/>
              </a:rPr>
              <a:t> hour{10};</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int</a:t>
            </a:r>
            <a:r>
              <a:rPr lang="en-US" sz="1400" dirty="0" smtClean="0">
                <a:latin typeface="Consolas" panose="020B0609020204030204" pitchFamily="49" charset="0"/>
                <a:cs typeface="Consolas" panose="020B0609020204030204" pitchFamily="49" charset="0"/>
              </a:rPr>
              <a:t> minute{57};</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r>
              <a:rPr lang="en-US" sz="1400" dirty="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int</a:t>
            </a:r>
            <a:r>
              <a:rPr lang="en-US" sz="1400" dirty="0" smtClean="0">
                <a:latin typeface="Consolas" panose="020B0609020204030204" pitchFamily="49" charset="0"/>
                <a:cs typeface="Consolas" panose="020B0609020204030204" pitchFamily="49" charset="0"/>
              </a:rPr>
              <a:t> second{42};</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91817286"/>
      </p:ext>
    </p:extLst>
  </p:cSld>
  <p:clrMapOvr>
    <a:masterClrMapping/>
  </p:clrMapOvr>
  <mc:AlternateContent xmlns:mc="http://schemas.openxmlformats.org/markup-compatibility/2006">
    <mc:Choice xmlns:p14="http://schemas.microsoft.com/office/powerpoint/2010/main" Requires="p14">
      <p:transition spd="slow" p14:dur="2000" advTm="12282"/>
    </mc:Choice>
    <mc:Fallback>
      <p:transition spd="slow" advTm="12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In this lesson, we will:</a:t>
            </a:r>
          </a:p>
          <a:p>
            <a:pPr lvl="1"/>
            <a:r>
              <a:rPr lang="en-CA" dirty="0" smtClean="0"/>
              <a:t>Learn about reference variables</a:t>
            </a:r>
          </a:p>
          <a:p>
            <a:pPr lvl="2"/>
            <a:r>
              <a:rPr lang="en-CA" dirty="0" smtClean="0"/>
              <a:t>Aliases to other assignable items (</a:t>
            </a:r>
            <a:r>
              <a:rPr lang="en-CA" i="1" dirty="0" err="1" smtClean="0"/>
              <a:t>lvalues</a:t>
            </a:r>
            <a:r>
              <a:rPr lang="en-CA" dirty="0" smtClean="0"/>
              <a:t>)</a:t>
            </a:r>
          </a:p>
          <a:p>
            <a:pPr lvl="1"/>
            <a:r>
              <a:rPr lang="en-CA" dirty="0" smtClean="0"/>
              <a:t>See how to use this for </a:t>
            </a:r>
            <a:r>
              <a:rPr lang="en-CA" i="1" dirty="0" smtClean="0"/>
              <a:t>pass-by-reference</a:t>
            </a:r>
            <a:endParaRPr lang="en-CA" dirty="0" smtClean="0"/>
          </a:p>
          <a:p>
            <a:pPr lvl="2"/>
            <a:r>
              <a:rPr lang="en-CA" dirty="0" smtClean="0"/>
              <a:t>Changing arguments—not parameters—inside of functions</a:t>
            </a:r>
          </a:p>
          <a:p>
            <a:pPr lvl="1"/>
            <a:r>
              <a:rPr lang="en-CA" dirty="0" smtClean="0"/>
              <a:t>Useful for updating arguments that hold values</a:t>
            </a:r>
          </a:p>
          <a:p>
            <a:pPr lvl="1"/>
            <a:r>
              <a:rPr lang="en-CA" dirty="0" smtClean="0"/>
              <a:t>We will also see </a:t>
            </a:r>
            <a:r>
              <a:rPr lang="en-CA" i="1" dirty="0" smtClean="0"/>
              <a:t>return-by-reference</a:t>
            </a: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37540"/>
    </mc:Choice>
    <mc:Fallback>
      <p:transition spd="slow" advTm="37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Counting time</a:t>
            </a:r>
            <a:endParaRPr lang="en-CA" dirty="0"/>
          </a:p>
        </p:txBody>
      </p:sp>
      <p:sp>
        <p:nvSpPr>
          <p:cNvPr id="3" name="Content Placeholder 2"/>
          <p:cNvSpPr>
            <a:spLocks noGrp="1"/>
          </p:cNvSpPr>
          <p:nvPr>
            <p:ph idx="1"/>
          </p:nvPr>
        </p:nvSpPr>
        <p:spPr>
          <a:xfrm>
            <a:off x="457200" y="1340768"/>
            <a:ext cx="8507288" cy="4525963"/>
          </a:xfrm>
        </p:spPr>
        <p:txBody>
          <a:bodyPr/>
          <a:lstStyle/>
          <a:p>
            <a:pPr marL="800100" lvl="2" indent="0">
              <a:buNone/>
            </a:pPr>
            <a:r>
              <a:rPr lang="en-US" sz="1400" dirty="0" smtClean="0">
                <a:latin typeface="Consolas" panose="020B0609020204030204" pitchFamily="49" charset="0"/>
                <a:cs typeface="Consolas" panose="020B0609020204030204" pitchFamily="49" charset="0"/>
              </a:rPr>
              <a:t>    for ( </a:t>
            </a:r>
            <a:r>
              <a:rPr lang="en-US" sz="1400" dirty="0" err="1" smtClean="0">
                <a:latin typeface="Consolas" panose="020B0609020204030204" pitchFamily="49" charset="0"/>
                <a:cs typeface="Consolas" panose="020B0609020204030204" pitchFamily="49" charset="0"/>
              </a:rPr>
              <a:t>int</a:t>
            </a:r>
            <a:r>
              <a:rPr lang="en-US" sz="1400" dirty="0" smtClean="0">
                <a:latin typeface="Consolas" panose="020B0609020204030204" pitchFamily="49" charset="0"/>
                <a:cs typeface="Consolas" panose="020B0609020204030204" pitchFamily="49" charset="0"/>
              </a:rPr>
              <a:t> k{0}; k &lt; 10000; ++k ) {</a:t>
            </a:r>
          </a:p>
          <a:p>
            <a:pPr marL="800100" lvl="2" indent="0">
              <a:buNone/>
            </a:pPr>
            <a:r>
              <a:rPr lang="en-US" sz="1400" dirty="0" smtClean="0">
                <a:latin typeface="Consolas" panose="020B0609020204030204" pitchFamily="49" charset="0"/>
                <a:cs typeface="Consolas" panose="020B0609020204030204" pitchFamily="49" charset="0"/>
              </a:rPr>
              <a:t>        bool </a:t>
            </a:r>
            <a:r>
              <a:rPr lang="en-US" sz="1400" dirty="0" err="1" smtClean="0">
                <a:latin typeface="Consolas" panose="020B0609020204030204" pitchFamily="49" charset="0"/>
                <a:cs typeface="Consolas" panose="020B0609020204030204" pitchFamily="49" charset="0"/>
              </a:rPr>
              <a:t>minute_passed</a:t>
            </a: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increment_minute_second</a:t>
            </a:r>
            <a:r>
              <a:rPr lang="en-US" sz="1400" dirty="0" smtClean="0">
                <a:latin typeface="Consolas" panose="020B0609020204030204" pitchFamily="49" charset="0"/>
                <a:cs typeface="Consolas" panose="020B0609020204030204" pitchFamily="49" charset="0"/>
              </a:rPr>
              <a:t>( second ) };</a:t>
            </a:r>
          </a:p>
          <a:p>
            <a:pPr marL="800100" lvl="2" indent="0">
              <a:buNone/>
            </a:pPr>
            <a:endParaRPr lang="en-US" sz="1400" dirty="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if ( </a:t>
            </a:r>
            <a:r>
              <a:rPr lang="en-US" sz="1400" dirty="0" err="1" smtClean="0">
                <a:latin typeface="Consolas" panose="020B0609020204030204" pitchFamily="49" charset="0"/>
                <a:cs typeface="Consolas" panose="020B0609020204030204" pitchFamily="49" charset="0"/>
              </a:rPr>
              <a:t>minute_passed</a:t>
            </a:r>
            <a:r>
              <a:rPr lang="en-US" sz="1400" dirty="0" smtClean="0">
                <a:latin typeface="Consolas" panose="020B0609020204030204" pitchFamily="49" charset="0"/>
                <a:cs typeface="Consolas" panose="020B0609020204030204" pitchFamily="49" charset="0"/>
              </a:rPr>
              <a:t> ) {</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bool </a:t>
            </a:r>
            <a:r>
              <a:rPr lang="en-US" sz="1400" dirty="0" err="1" smtClean="0">
                <a:latin typeface="Consolas" panose="020B0609020204030204" pitchFamily="49" charset="0"/>
                <a:cs typeface="Consolas" panose="020B0609020204030204" pitchFamily="49" charset="0"/>
              </a:rPr>
              <a:t>hour_passed</a:t>
            </a: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increment_minute_second</a:t>
            </a:r>
            <a:r>
              <a:rPr lang="en-US" sz="1400" dirty="0" smtClean="0">
                <a:latin typeface="Consolas" panose="020B0609020204030204" pitchFamily="49" charset="0"/>
                <a:cs typeface="Consolas" panose="020B0609020204030204" pitchFamily="49" charset="0"/>
              </a:rPr>
              <a:t>( minute ) };</a:t>
            </a:r>
          </a:p>
          <a:p>
            <a:pPr marL="800100" lvl="2" indent="0">
              <a:buNone/>
            </a:pPr>
            <a:endParaRPr lang="en-US" sz="1400" dirty="0" smtClean="0">
              <a:latin typeface="Consolas" panose="020B0609020204030204" pitchFamily="49" charset="0"/>
              <a:cs typeface="Consolas" panose="020B0609020204030204" pitchFamily="49" charset="0"/>
            </a:endParaRP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if ( </a:t>
            </a:r>
            <a:r>
              <a:rPr lang="en-US" sz="1400" dirty="0" err="1" smtClean="0">
                <a:latin typeface="Consolas" panose="020B0609020204030204" pitchFamily="49" charset="0"/>
                <a:cs typeface="Consolas" panose="020B0609020204030204" pitchFamily="49" charset="0"/>
              </a:rPr>
              <a:t>hour_passed</a:t>
            </a:r>
            <a:r>
              <a:rPr lang="en-US" sz="1400" dirty="0" smtClean="0">
                <a:latin typeface="Consolas" panose="020B0609020204030204" pitchFamily="49" charset="0"/>
                <a:cs typeface="Consolas" panose="020B0609020204030204" pitchFamily="49" charset="0"/>
              </a:rPr>
              <a:t> ) {</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increment_hour</a:t>
            </a:r>
            <a:r>
              <a:rPr lang="en-US" sz="1400" dirty="0" smtClean="0">
                <a:latin typeface="Consolas" panose="020B0609020204030204" pitchFamily="49" charset="0"/>
                <a:cs typeface="Consolas" panose="020B0609020204030204" pitchFamily="49" charset="0"/>
              </a:rPr>
              <a:t>( hour );</a:t>
            </a:r>
          </a:p>
          <a:p>
            <a:pPr marL="800100" lvl="2" indent="0">
              <a:buNone/>
            </a:pPr>
            <a:r>
              <a:rPr lang="en-US" sz="1400" dirty="0" smtClean="0">
                <a:latin typeface="Consolas" panose="020B0609020204030204" pitchFamily="49" charset="0"/>
                <a:cs typeface="Consolas" panose="020B0609020204030204" pitchFamily="49" charset="0"/>
              </a:rPr>
              <a:t>            }</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p>
          <a:p>
            <a:pPr marL="800100" lvl="2" indent="0">
              <a:buNone/>
            </a:pPr>
            <a:endParaRPr lang="en-US" sz="1400" dirty="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std</a:t>
            </a:r>
            <a:r>
              <a:rPr lang="en-US" sz="1400" dirty="0">
                <a:latin typeface="Consolas" panose="020B0609020204030204" pitchFamily="49" charset="0"/>
                <a:cs typeface="Consolas" panose="020B0609020204030204" pitchFamily="49" charset="0"/>
              </a:rPr>
              <a:t>::</a:t>
            </a:r>
            <a:r>
              <a:rPr lang="en-US" sz="1400" dirty="0" err="1">
                <a:latin typeface="Consolas" panose="020B0609020204030204" pitchFamily="49" charset="0"/>
                <a:cs typeface="Consolas" panose="020B0609020204030204" pitchFamily="49" charset="0"/>
              </a:rPr>
              <a:t>cout</a:t>
            </a:r>
            <a:r>
              <a:rPr lang="en-US" sz="1400" dirty="0">
                <a:latin typeface="Consolas" panose="020B0609020204030204" pitchFamily="49" charset="0"/>
                <a:cs typeface="Consolas" panose="020B0609020204030204" pitchFamily="49" charset="0"/>
              </a:rPr>
              <a:t> &lt;&lt; </a:t>
            </a:r>
            <a:r>
              <a:rPr lang="en-US" sz="1400" dirty="0" err="1" smtClean="0">
                <a:latin typeface="Consolas" panose="020B0609020204030204" pitchFamily="49" charset="0"/>
                <a:cs typeface="Consolas" panose="020B0609020204030204" pitchFamily="49" charset="0"/>
              </a:rPr>
              <a:t>to_string</a:t>
            </a:r>
            <a:r>
              <a:rPr lang="en-US" sz="1400" dirty="0" smtClean="0">
                <a:latin typeface="Consolas" panose="020B0609020204030204" pitchFamily="49" charset="0"/>
                <a:cs typeface="Consolas" panose="020B0609020204030204" pitchFamily="49" charset="0"/>
              </a:rPr>
              <a:t>( " ", hour ) &lt;&lt; </a:t>
            </a:r>
            <a:r>
              <a:rPr lang="en-US" sz="1400" dirty="0">
                <a:latin typeface="Consolas" panose="020B0609020204030204" pitchFamily="49" charset="0"/>
                <a:cs typeface="Consolas" panose="020B0609020204030204" pitchFamily="49" charset="0"/>
              </a:rPr>
              <a:t>":" </a:t>
            </a:r>
            <a:endParaRPr lang="en-US" sz="1400" dirty="0" smtClean="0">
              <a:latin typeface="Consolas" panose="020B0609020204030204" pitchFamily="49" charset="0"/>
              <a:cs typeface="Consolas" panose="020B0609020204030204" pitchFamily="49" charset="0"/>
            </a:endParaRP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&lt;&lt; </a:t>
            </a:r>
            <a:r>
              <a:rPr lang="en-US" sz="1400" dirty="0" err="1" smtClean="0">
                <a:latin typeface="Consolas" panose="020B0609020204030204" pitchFamily="49" charset="0"/>
                <a:cs typeface="Consolas" panose="020B0609020204030204" pitchFamily="49" charset="0"/>
              </a:rPr>
              <a:t>to_string</a:t>
            </a:r>
            <a:r>
              <a:rPr lang="en-US" sz="1400" dirty="0" smtClean="0">
                <a:latin typeface="Consolas" panose="020B0609020204030204" pitchFamily="49" charset="0"/>
                <a:cs typeface="Consolas" panose="020B0609020204030204" pitchFamily="49" charset="0"/>
              </a:rPr>
              <a:t>( "0", minute ) &lt;&lt; </a:t>
            </a:r>
            <a:r>
              <a:rPr lang="en-US" sz="1400" dirty="0">
                <a:latin typeface="Consolas" panose="020B0609020204030204" pitchFamily="49" charset="0"/>
                <a:cs typeface="Consolas" panose="020B0609020204030204" pitchFamily="49" charset="0"/>
              </a:rPr>
              <a:t>":" </a:t>
            </a:r>
            <a:endParaRPr lang="en-US" sz="1400" dirty="0" smtClean="0">
              <a:latin typeface="Consolas" panose="020B0609020204030204" pitchFamily="49" charset="0"/>
              <a:cs typeface="Consolas" panose="020B0609020204030204" pitchFamily="49" charset="0"/>
            </a:endParaRP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&lt;&lt; </a:t>
            </a:r>
            <a:r>
              <a:rPr lang="en-US" sz="1400" dirty="0" err="1" smtClean="0">
                <a:latin typeface="Consolas" panose="020B0609020204030204" pitchFamily="49" charset="0"/>
                <a:cs typeface="Consolas" panose="020B0609020204030204" pitchFamily="49" charset="0"/>
              </a:rPr>
              <a:t>to_string</a:t>
            </a:r>
            <a:r>
              <a:rPr lang="en-US" sz="1400" dirty="0" smtClean="0">
                <a:latin typeface="Consolas" panose="020B0609020204030204" pitchFamily="49" charset="0"/>
                <a:cs typeface="Consolas" panose="020B0609020204030204" pitchFamily="49" charset="0"/>
              </a:rPr>
              <a:t>( "0", second ) &lt;&lt; </a:t>
            </a:r>
            <a:r>
              <a:rPr lang="en-US" sz="1400" dirty="0" err="1">
                <a:latin typeface="Consolas" panose="020B0609020204030204" pitchFamily="49" charset="0"/>
                <a:cs typeface="Consolas" panose="020B0609020204030204" pitchFamily="49" charset="0"/>
              </a:rPr>
              <a:t>std</a:t>
            </a:r>
            <a:r>
              <a:rPr lang="en-US" sz="1400" dirty="0">
                <a:latin typeface="Consolas" panose="020B0609020204030204" pitchFamily="49" charset="0"/>
                <a:cs typeface="Consolas" panose="020B0609020204030204" pitchFamily="49" charset="0"/>
              </a:rPr>
              <a:t>::</a:t>
            </a:r>
            <a:r>
              <a:rPr lang="en-US" sz="1400" dirty="0" err="1">
                <a:latin typeface="Consolas" panose="020B0609020204030204" pitchFamily="49" charset="0"/>
                <a:cs typeface="Consolas" panose="020B0609020204030204" pitchFamily="49" charset="0"/>
              </a:rPr>
              <a:t>endl</a:t>
            </a:r>
            <a:r>
              <a:rPr lang="en-US" sz="1400" dirty="0">
                <a:latin typeface="Consolas" panose="020B0609020204030204" pitchFamily="49" charset="0"/>
                <a:cs typeface="Consolas" panose="020B0609020204030204" pitchFamily="49" charset="0"/>
              </a:rPr>
              <a:t>;</a:t>
            </a:r>
            <a:r>
              <a:rPr lang="en-US" sz="1400" dirty="0" smtClean="0">
                <a:latin typeface="Consolas" panose="020B0609020204030204" pitchFamily="49" charset="0"/>
                <a:cs typeface="Consolas" panose="020B0609020204030204" pitchFamily="49" charset="0"/>
              </a:rPr>
              <a:t> </a:t>
            </a:r>
          </a:p>
          <a:p>
            <a:pPr marL="800100" lvl="2" indent="0">
              <a:buNone/>
            </a:pPr>
            <a:r>
              <a:rPr lang="en-US" sz="1400" dirty="0" smtClean="0">
                <a:latin typeface="Consolas" panose="020B0609020204030204" pitchFamily="49" charset="0"/>
                <a:cs typeface="Consolas" panose="020B0609020204030204" pitchFamily="49" charset="0"/>
              </a:rPr>
              <a:t>    }</a:t>
            </a:r>
          </a:p>
          <a:p>
            <a:pPr marL="800100" lvl="2" indent="0">
              <a:buNone/>
            </a:pPr>
            <a:endParaRPr lang="en-US" sz="1400" dirty="0" smtClean="0">
              <a:latin typeface="Consolas" panose="020B0609020204030204" pitchFamily="49" charset="0"/>
              <a:cs typeface="Consolas" panose="020B0609020204030204" pitchFamily="49" charset="0"/>
            </a:endParaRP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return 0;</a:t>
            </a:r>
          </a:p>
          <a:p>
            <a:pPr marL="800100" lvl="2" indent="0">
              <a:buNone/>
            </a:pPr>
            <a:r>
              <a:rPr lang="en-US" sz="1400" dirty="0">
                <a:latin typeface="Consolas" panose="020B0609020204030204" pitchFamily="49" charset="0"/>
                <a:cs typeface="Consolas" panose="020B0609020204030204" pitchFamily="49" charset="0"/>
              </a:rPr>
              <a:t>}</a:t>
            </a:r>
            <a:endParaRPr lang="en-US" sz="1400" dirty="0" smtClean="0">
              <a:latin typeface="Consolas" panose="020B0609020204030204" pitchFamily="49" charset="0"/>
              <a:cs typeface="Consolas" panose="020B0609020204030204" pitchFamily="49" charset="0"/>
            </a:endParaRP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a:t>
            </a:r>
            <a:endParaRPr lang="en-CA" sz="1400" dirty="0">
              <a:latin typeface="Consolas" panose="020B0609020204030204" pitchFamily="49" charset="0"/>
              <a:cs typeface="Consolas" panose="020B0609020204030204" pitchFamily="49" charset="0"/>
            </a:endParaRPr>
          </a:p>
        </p:txBody>
      </p:sp>
      <p:sp>
        <p:nvSpPr>
          <p:cNvPr id="5" name="Rounded Rectangle 4"/>
          <p:cNvSpPr/>
          <p:nvPr/>
        </p:nvSpPr>
        <p:spPr>
          <a:xfrm>
            <a:off x="4022570" y="1583426"/>
            <a:ext cx="3357742" cy="32259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ounded Rectangle 5"/>
          <p:cNvSpPr/>
          <p:nvPr/>
        </p:nvSpPr>
        <p:spPr>
          <a:xfrm>
            <a:off x="4238594" y="2359696"/>
            <a:ext cx="3357742" cy="32259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ounded Rectangle 6"/>
          <p:cNvSpPr/>
          <p:nvPr/>
        </p:nvSpPr>
        <p:spPr>
          <a:xfrm>
            <a:off x="2843808" y="3135966"/>
            <a:ext cx="2376264" cy="32259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ounded Rectangle 7"/>
          <p:cNvSpPr/>
          <p:nvPr/>
        </p:nvSpPr>
        <p:spPr>
          <a:xfrm>
            <a:off x="2015224" y="4168774"/>
            <a:ext cx="5211210" cy="84440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08253764"/>
      </p:ext>
    </p:extLst>
  </p:cSld>
  <p:clrMapOvr>
    <a:masterClrMapping/>
  </p:clrMapOvr>
  <mc:AlternateContent xmlns:mc="http://schemas.openxmlformats.org/markup-compatibility/2006">
    <mc:Choice xmlns:p14="http://schemas.microsoft.com/office/powerpoint/2010/main" Requires="p14">
      <p:transition spd="slow" p14:dur="2000" advTm="143286"/>
    </mc:Choice>
    <mc:Fallback>
      <p:transition spd="slow" advTm="143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0"/>
                </p:tgtEl>
              </p:cMediaNode>
            </p:audio>
          </p:childTnLst>
        </p:cTn>
      </p:par>
    </p:tnLst>
    <p:bldLst>
      <p:bldP spid="5" grpId="0" animBg="1"/>
      <p:bldP spid="5" grpId="1" animBg="1"/>
      <p:bldP spid="6" grpId="0" animBg="1"/>
      <p:bldP spid="6" grpId="1" animBg="1"/>
      <p:bldP spid="7" grpId="0" animBg="1"/>
      <p:bldP spid="7" grpId="1"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 this course…</a:t>
            </a:r>
            <a:endParaRPr lang="en-CA" dirty="0"/>
          </a:p>
        </p:txBody>
      </p:sp>
      <p:sp>
        <p:nvSpPr>
          <p:cNvPr id="3" name="Content Placeholder 2"/>
          <p:cNvSpPr>
            <a:spLocks noGrp="1"/>
          </p:cNvSpPr>
          <p:nvPr>
            <p:ph idx="1"/>
          </p:nvPr>
        </p:nvSpPr>
        <p:spPr/>
        <p:txBody>
          <a:bodyPr/>
          <a:lstStyle/>
          <a:p>
            <a:r>
              <a:rPr lang="en-CA" dirty="0" smtClean="0"/>
              <a:t>In this course, we will only use pass-by-reference</a:t>
            </a:r>
          </a:p>
          <a:p>
            <a:pPr lvl="1"/>
            <a:r>
              <a:rPr lang="en-CA" dirty="0" smtClean="0"/>
              <a:t>We generally will not use reference </a:t>
            </a:r>
            <a:r>
              <a:rPr lang="en-CA" dirty="0" smtClean="0"/>
              <a:t>variables</a:t>
            </a:r>
            <a:endParaRPr lang="en-CA" dirty="0" smtClean="0"/>
          </a:p>
          <a:p>
            <a:pPr lvl="1"/>
            <a:r>
              <a:rPr lang="en-US" dirty="0" smtClean="0"/>
              <a:t>It is possible to return-by-reference, but that is for another course</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59528870"/>
      </p:ext>
    </p:extLst>
  </p:cSld>
  <p:clrMapOvr>
    <a:masterClrMapping/>
  </p:clrMapOvr>
  <mc:AlternateContent xmlns:mc="http://schemas.openxmlformats.org/markup-compatibility/2006">
    <mc:Choice xmlns:p14="http://schemas.microsoft.com/office/powerpoint/2010/main" Requires="p14">
      <p:transition spd="slow" p14:dur="2000" advTm="45442"/>
    </mc:Choice>
    <mc:Fallback>
      <p:transition spd="slow" advTm="45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idx="1"/>
          </p:nvPr>
        </p:nvSpPr>
        <p:spPr/>
        <p:txBody>
          <a:bodyPr/>
          <a:lstStyle/>
          <a:p>
            <a:r>
              <a:rPr lang="en-CA" dirty="0" smtClean="0"/>
              <a:t>Following this lesson, you now</a:t>
            </a:r>
            <a:endParaRPr lang="en-CA" dirty="0"/>
          </a:p>
          <a:p>
            <a:pPr lvl="1"/>
            <a:r>
              <a:rPr lang="en-CA" dirty="0" smtClean="0"/>
              <a:t>Know how to create an </a:t>
            </a:r>
            <a:r>
              <a:rPr lang="en-CA" i="1" dirty="0" smtClean="0"/>
              <a:t>alias</a:t>
            </a:r>
            <a:r>
              <a:rPr lang="en-CA" dirty="0" smtClean="0"/>
              <a:t> or </a:t>
            </a:r>
            <a:r>
              <a:rPr lang="en-CA" i="1" dirty="0" smtClean="0"/>
              <a:t>reference</a:t>
            </a:r>
            <a:r>
              <a:rPr lang="en-CA" dirty="0"/>
              <a:t> </a:t>
            </a:r>
            <a:r>
              <a:rPr lang="en-CA" dirty="0" smtClean="0"/>
              <a:t>to another assignable variable</a:t>
            </a:r>
            <a:endParaRPr lang="en-CA" dirty="0"/>
          </a:p>
          <a:p>
            <a:pPr lvl="1"/>
            <a:r>
              <a:rPr lang="en-CA" dirty="0" smtClean="0"/>
              <a:t>Understand that a parameter can be an alias to the argument</a:t>
            </a:r>
          </a:p>
          <a:p>
            <a:pPr lvl="2"/>
            <a:r>
              <a:rPr lang="en-CA" dirty="0" smtClean="0"/>
              <a:t>This is know as </a:t>
            </a:r>
            <a:r>
              <a:rPr lang="en-CA" i="1" dirty="0" smtClean="0"/>
              <a:t>pass-by-reference</a:t>
            </a:r>
          </a:p>
          <a:p>
            <a:pPr lvl="1"/>
            <a:r>
              <a:rPr lang="en-CA" dirty="0" smtClean="0"/>
              <a:t>Are aware of numerous applications of pass-by-reference</a:t>
            </a:r>
          </a:p>
          <a:p>
            <a:pPr lvl="2"/>
            <a:r>
              <a:rPr lang="en-CA" dirty="0" smtClean="0"/>
              <a:t>Returning more information than one return value allows</a:t>
            </a:r>
          </a:p>
          <a:p>
            <a:pPr lvl="1"/>
            <a:r>
              <a:rPr lang="en-CA" dirty="0" smtClean="0"/>
              <a:t>Know that there is also a </a:t>
            </a:r>
            <a:r>
              <a:rPr lang="en-CA" i="1" dirty="0" smtClean="0"/>
              <a:t>return-by-reference</a:t>
            </a:r>
            <a:endParaRPr lang="en-CA" dirty="0" smtClean="0"/>
          </a:p>
          <a:p>
            <a:pPr lvl="1"/>
            <a:endParaRPr lang="en-CA" dirty="0" smtClean="0"/>
          </a:p>
          <a:p>
            <a:pPr lvl="1"/>
            <a:endParaRPr lang="en-CA"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43060"/>
    </mc:Choice>
    <mc:Fallback>
      <p:transition spd="slow" advTm="43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a:t>[1]	</a:t>
            </a:r>
            <a:r>
              <a:rPr lang="en-CA" sz="1800" dirty="0" smtClean="0"/>
              <a:t>No references?</a:t>
            </a:r>
            <a:endParaRPr lang="en-CA" sz="1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mc:Choice xmlns:p14="http://schemas.microsoft.com/office/powerpoint/2010/main" Requires="p14">
      <p:transition spd="slow" p14:dur="2000" advTm="1895"/>
    </mc:Choice>
    <mc:Fallback>
      <p:transition spd="slow" advTm="1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smtClean="0"/>
              <a:t>These slides were prepared using the Georgia typeface. Mathematical equations use </a:t>
            </a:r>
            <a:r>
              <a:rPr lang="en-CA" dirty="0" smtClean="0">
                <a:latin typeface="Times New Roman" panose="02020603050405020304" pitchFamily="18" charset="0"/>
                <a:cs typeface="Times New Roman" panose="02020603050405020304" pitchFamily="18" charset="0"/>
              </a:rPr>
              <a:t>Times New Roman</a:t>
            </a:r>
            <a:r>
              <a:rPr lang="en-CA" dirty="0" smtClean="0"/>
              <a:t>, and source code is presented using </a:t>
            </a:r>
            <a:r>
              <a:rPr lang="en-CA" dirty="0" smtClean="0">
                <a:latin typeface="Consolas" panose="020B0609020204030204" pitchFamily="49" charset="0"/>
                <a:cs typeface="Consolas" panose="020B0609020204030204" pitchFamily="49" charset="0"/>
              </a:rPr>
              <a:t>Consolas</a:t>
            </a:r>
            <a:r>
              <a:rPr lang="en-CA" dirty="0" smtClean="0"/>
              <a:t>.</a:t>
            </a:r>
          </a:p>
          <a:p>
            <a:pPr marL="0" indent="0">
              <a:buNone/>
            </a:pPr>
            <a:endParaRPr lang="en-CA" dirty="0" smtClean="0"/>
          </a:p>
          <a:p>
            <a:pPr marL="0" indent="0">
              <a:buNone/>
            </a:pPr>
            <a:r>
              <a:rPr lang="en-CA" dirty="0" smtClean="0"/>
              <a:t>The </a:t>
            </a:r>
            <a:r>
              <a:rPr lang="en-CA" dirty="0"/>
              <a:t>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smtClean="0"/>
              <a:t>for </a:t>
            </a:r>
            <a:r>
              <a:rPr lang="en-CA"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mc:Choice xmlns:p14="http://schemas.microsoft.com/office/powerpoint/2010/main" Requires="p14">
      <p:transition spd="slow" p14:dur="2000" advTm="1911"/>
    </mc:Choice>
    <mc:Fallback>
      <p:transition spd="slow" advTm="1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smtClean="0"/>
              <a:t>ece</a:t>
            </a:r>
            <a:r>
              <a:rPr lang="en-CA" dirty="0" smtClean="0"/>
              <a:t> </a:t>
            </a:r>
            <a:r>
              <a:rPr lang="en-CA" dirty="0"/>
              <a:t>150 </a:t>
            </a:r>
            <a:r>
              <a:rPr lang="en-CA" i="1" dirty="0"/>
              <a:t>Fundamentals of Programming</a:t>
            </a:r>
            <a:r>
              <a:rPr lang="en-CA" dirty="0"/>
              <a:t> </a:t>
            </a:r>
            <a:r>
              <a:rPr lang="en-CA" dirty="0" smtClean="0"/>
              <a:t>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mc:Choice xmlns:p14="http://schemas.microsoft.com/office/powerpoint/2010/main" Requires="p14">
      <p:transition spd="slow" p14:dur="2000" advTm="3582"/>
    </mc:Choice>
    <mc:Fallback>
      <p:transition spd="slow" advTm="3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Definition</a:t>
            </a:r>
            <a:endParaRPr lang="en-CA" dirty="0"/>
          </a:p>
        </p:txBody>
      </p:sp>
      <p:sp>
        <p:nvSpPr>
          <p:cNvPr id="3" name="Content Placeholder 2"/>
          <p:cNvSpPr>
            <a:spLocks noGrp="1"/>
          </p:cNvSpPr>
          <p:nvPr>
            <p:ph idx="1"/>
          </p:nvPr>
        </p:nvSpPr>
        <p:spPr/>
        <p:txBody>
          <a:bodyPr/>
          <a:lstStyle/>
          <a:p>
            <a:r>
              <a:rPr lang="en-CA" dirty="0" smtClean="0"/>
              <a:t>An </a:t>
            </a:r>
            <a:r>
              <a:rPr lang="en-CA" i="1" dirty="0" smtClean="0"/>
              <a:t>alias</a:t>
            </a:r>
            <a:r>
              <a:rPr lang="en-CA" dirty="0" smtClean="0"/>
              <a:t> is another name for a person or something</a:t>
            </a:r>
            <a:endParaRPr lang="en-CA" dirty="0" smtClean="0"/>
          </a:p>
          <a:p>
            <a:pPr lvl="1"/>
            <a:r>
              <a:rPr lang="en-CA" dirty="0" smtClean="0"/>
              <a:t>Sometimes written </a:t>
            </a:r>
            <a:r>
              <a:rPr lang="en-CA" i="1" dirty="0" smtClean="0"/>
              <a:t>a.k.a. </a:t>
            </a:r>
            <a:r>
              <a:rPr lang="en-CA" dirty="0" smtClean="0"/>
              <a:t>for also-known-as</a:t>
            </a:r>
          </a:p>
          <a:p>
            <a:pPr lvl="1"/>
            <a:endParaRPr lang="en-US" dirty="0"/>
          </a:p>
          <a:p>
            <a:pPr lvl="1"/>
            <a:r>
              <a:rPr lang="en-US" sz="1700" dirty="0" smtClean="0"/>
              <a:t>Mark Twain is an </a:t>
            </a:r>
            <a:r>
              <a:rPr lang="en-US" sz="1700" dirty="0" smtClean="0"/>
              <a:t>alias for Samuel </a:t>
            </a:r>
            <a:r>
              <a:rPr lang="en-US" sz="1700" dirty="0"/>
              <a:t>Langhorne </a:t>
            </a:r>
            <a:r>
              <a:rPr lang="en-US" sz="1700" dirty="0" smtClean="0"/>
              <a:t>Clemens</a:t>
            </a:r>
          </a:p>
          <a:p>
            <a:pPr lvl="1"/>
            <a:r>
              <a:rPr lang="en-US" sz="1700" dirty="0"/>
              <a:t>Charles </a:t>
            </a:r>
            <a:r>
              <a:rPr lang="en-US" sz="1700" dirty="0" err="1"/>
              <a:t>Lutwidge</a:t>
            </a:r>
            <a:r>
              <a:rPr lang="en-US" sz="1700" dirty="0"/>
              <a:t> </a:t>
            </a:r>
            <a:r>
              <a:rPr lang="en-US" sz="1700" dirty="0" smtClean="0"/>
              <a:t>Dodgson, a.k.a. Lewis Carroll, was a mathematician</a:t>
            </a:r>
            <a:endParaRPr lang="en-CA" sz="1700" dirty="0" smtClean="0"/>
          </a:p>
          <a:p>
            <a:pPr lvl="1"/>
            <a:endParaRPr lang="en-US" dirty="0"/>
          </a:p>
          <a:p>
            <a:r>
              <a:rPr lang="en-US" dirty="0" smtClean="0"/>
              <a:t>An alias in a programming language is one identifier that is another name for a different identifier</a:t>
            </a:r>
            <a:endParaRPr lang="en-CA" dirty="0" smtClean="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052902480"/>
      </p:ext>
    </p:extLst>
  </p:cSld>
  <p:clrMapOvr>
    <a:masterClrMapping/>
  </p:clrMapOvr>
  <mc:AlternateContent xmlns:mc="http://schemas.openxmlformats.org/markup-compatibility/2006">
    <mc:Choice xmlns:p14="http://schemas.microsoft.com/office/powerpoint/2010/main" Requires="p14">
      <p:transition spd="slow" p14:dur="2000" advTm="56865"/>
    </mc:Choice>
    <mc:Fallback>
      <p:transition spd="slow" advTm="56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 local variables</a:t>
            </a:r>
            <a:endParaRPr lang="en-CA" dirty="0"/>
          </a:p>
        </p:txBody>
      </p:sp>
      <p:sp>
        <p:nvSpPr>
          <p:cNvPr id="3" name="Content Placeholder 2"/>
          <p:cNvSpPr>
            <a:spLocks noGrp="1"/>
          </p:cNvSpPr>
          <p:nvPr>
            <p:ph idx="1"/>
          </p:nvPr>
        </p:nvSpPr>
        <p:spPr/>
        <p:txBody>
          <a:bodyPr/>
          <a:lstStyle/>
          <a:p>
            <a:r>
              <a:rPr lang="en-CA" dirty="0" smtClean="0"/>
              <a:t>Aliases in C++ are through </a:t>
            </a:r>
            <a:r>
              <a:rPr lang="en-CA" i="1" dirty="0" smtClean="0"/>
              <a:t>references variables</a:t>
            </a:r>
            <a:endParaRPr lang="en-CA" dirty="0" smtClean="0"/>
          </a:p>
          <a:p>
            <a:pPr marL="800100" lvl="2" indent="0">
              <a:buNone/>
            </a:pPr>
            <a:r>
              <a:rPr lang="en-CA" sz="1600" i="1" dirty="0" err="1" smtClean="0">
                <a:latin typeface="Consolas" panose="020B0609020204030204" pitchFamily="49" charset="0"/>
                <a:cs typeface="Consolas" panose="020B0609020204030204" pitchFamily="49" charset="0"/>
              </a:rPr>
              <a:t>typename</a:t>
            </a:r>
            <a:r>
              <a:rPr lang="en-CA" sz="1600" dirty="0" smtClean="0">
                <a:latin typeface="Consolas" panose="020B0609020204030204" pitchFamily="49" charset="0"/>
                <a:cs typeface="Consolas" panose="020B0609020204030204" pitchFamily="49" charset="0"/>
              </a:rPr>
              <a:t> </a:t>
            </a:r>
            <a:r>
              <a:rPr lang="en-CA" sz="1600" dirty="0" smtClean="0">
                <a:solidFill>
                  <a:srgbClr val="FF0000"/>
                </a:solidFill>
                <a:latin typeface="Consolas" panose="020B0609020204030204" pitchFamily="49" charset="0"/>
                <a:cs typeface="Consolas" panose="020B0609020204030204" pitchFamily="49" charset="0"/>
              </a:rPr>
              <a:t>&amp;</a:t>
            </a:r>
            <a:r>
              <a:rPr lang="en-CA" sz="1600" i="1" dirty="0" err="1" smtClean="0">
                <a:latin typeface="Consolas" panose="020B0609020204030204" pitchFamily="49" charset="0"/>
                <a:cs typeface="Consolas" panose="020B0609020204030204" pitchFamily="49" charset="0"/>
              </a:rPr>
              <a:t>new_identifier</a:t>
            </a:r>
            <a:r>
              <a:rPr lang="en-CA" sz="1600" dirty="0" smtClean="0">
                <a:latin typeface="Consolas" panose="020B0609020204030204" pitchFamily="49" charset="0"/>
                <a:cs typeface="Consolas" panose="020B0609020204030204" pitchFamily="49" charset="0"/>
              </a:rPr>
              <a:t>{ </a:t>
            </a:r>
            <a:r>
              <a:rPr lang="en-CA" sz="1600" i="1" dirty="0" err="1" smtClean="0">
                <a:latin typeface="Consolas" panose="020B0609020204030204" pitchFamily="49" charset="0"/>
                <a:cs typeface="Consolas" panose="020B0609020204030204" pitchFamily="49" charset="0"/>
              </a:rPr>
              <a:t>existing_identifier</a:t>
            </a:r>
            <a:r>
              <a:rPr lang="en-CA" sz="1600" i="1" dirty="0" smtClean="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a:t>
            </a:r>
          </a:p>
          <a:p>
            <a:pPr marL="800100" lvl="2" indent="0">
              <a:buNone/>
            </a:pPr>
            <a:endParaRPr lang="en-US" sz="1600" dirty="0">
              <a:latin typeface="Consolas" panose="020B0609020204030204" pitchFamily="49" charset="0"/>
              <a:cs typeface="Consolas" panose="020B0609020204030204" pitchFamily="49" charset="0"/>
            </a:endParaRPr>
          </a:p>
          <a:p>
            <a:pPr lvl="1"/>
            <a:r>
              <a:rPr lang="en-US" dirty="0" smtClean="0">
                <a:solidFill>
                  <a:prstClr val="black"/>
                </a:solidFill>
              </a:rPr>
              <a:t>Reference variables must be initialized</a:t>
            </a:r>
          </a:p>
          <a:p>
            <a:pPr lvl="1"/>
            <a:r>
              <a:rPr lang="en-US" dirty="0" smtClean="0">
                <a:solidFill>
                  <a:prstClr val="black"/>
                </a:solidFill>
              </a:rPr>
              <a:t>Whatever they are initialized to must be </a:t>
            </a:r>
            <a:r>
              <a:rPr lang="en-US" i="1" dirty="0" smtClean="0">
                <a:solidFill>
                  <a:prstClr val="black"/>
                </a:solidFill>
              </a:rPr>
              <a:t>assignable</a:t>
            </a:r>
            <a:endParaRPr lang="en-US" dirty="0" smtClean="0">
              <a:solidFill>
                <a:prstClr val="black"/>
              </a:solidFill>
            </a:endParaRPr>
          </a:p>
          <a:p>
            <a:pPr lvl="2"/>
            <a:r>
              <a:rPr lang="en-US" dirty="0" smtClean="0">
                <a:solidFill>
                  <a:prstClr val="black"/>
                </a:solidFill>
              </a:rPr>
              <a:t>It must be able to be the left-hand side of an assignment operator</a:t>
            </a:r>
          </a:p>
          <a:p>
            <a:pPr lvl="2"/>
            <a:r>
              <a:rPr lang="en-US" dirty="0" smtClean="0">
                <a:solidFill>
                  <a:prstClr val="black"/>
                </a:solidFill>
              </a:rPr>
              <a:t>Anything that can be assigned to is also called an </a:t>
            </a:r>
            <a:r>
              <a:rPr lang="en-US" i="1" dirty="0" err="1" smtClean="0">
                <a:solidFill>
                  <a:prstClr val="black"/>
                </a:solidFill>
              </a:rPr>
              <a:t>lvalue</a:t>
            </a:r>
            <a:endParaRPr lang="en-US" dirty="0" smtClean="0">
              <a:solidFill>
                <a:prstClr val="black"/>
              </a:solidFill>
            </a:endParaRPr>
          </a:p>
          <a:p>
            <a:r>
              <a:rPr lang="en-US" dirty="0" smtClean="0">
                <a:solidFill>
                  <a:prstClr val="black"/>
                </a:solidFill>
              </a:rPr>
              <a:t>Whenever the reference variable is read,</a:t>
            </a:r>
          </a:p>
          <a:p>
            <a:pPr marL="0" indent="0">
              <a:buNone/>
            </a:pPr>
            <a:r>
              <a:rPr lang="en-US" dirty="0">
                <a:solidFill>
                  <a:prstClr val="black"/>
                </a:solidFill>
              </a:rPr>
              <a:t>	</a:t>
            </a:r>
            <a:r>
              <a:rPr lang="en-US" dirty="0" smtClean="0">
                <a:solidFill>
                  <a:prstClr val="black"/>
                </a:solidFill>
              </a:rPr>
              <a:t>what </a:t>
            </a:r>
            <a:r>
              <a:rPr lang="en-US" dirty="0" err="1" smtClean="0">
                <a:solidFill>
                  <a:prstClr val="black"/>
                </a:solidFill>
              </a:rPr>
              <a:t>lvalue</a:t>
            </a:r>
            <a:r>
              <a:rPr lang="en-US" dirty="0" smtClean="0">
                <a:solidFill>
                  <a:prstClr val="black"/>
                </a:solidFill>
              </a:rPr>
              <a:t> it was initialized with is read</a:t>
            </a:r>
          </a:p>
          <a:p>
            <a:r>
              <a:rPr lang="en-US" dirty="0" smtClean="0">
                <a:solidFill>
                  <a:prstClr val="black"/>
                </a:solidFill>
              </a:rPr>
              <a:t>Whenever the reference variable is assigned to,</a:t>
            </a:r>
          </a:p>
          <a:p>
            <a:pPr marL="0" indent="0">
              <a:buNone/>
            </a:pPr>
            <a:r>
              <a:rPr lang="en-US" dirty="0" smtClean="0">
                <a:solidFill>
                  <a:prstClr val="black"/>
                </a:solidFill>
              </a:rPr>
              <a:t>	whatever </a:t>
            </a:r>
            <a:r>
              <a:rPr lang="en-US" dirty="0" err="1" smtClean="0">
                <a:solidFill>
                  <a:prstClr val="black"/>
                </a:solidFill>
              </a:rPr>
              <a:t>lvalue</a:t>
            </a:r>
            <a:r>
              <a:rPr lang="en-US" dirty="0" smtClean="0">
                <a:solidFill>
                  <a:prstClr val="black"/>
                </a:solidFill>
              </a:rPr>
              <a:t> it was initialized with is assigned to</a:t>
            </a:r>
          </a:p>
          <a:p>
            <a:pPr lvl="1"/>
            <a:endParaRPr lang="en-CA" dirty="0" smtClean="0">
              <a:solidFill>
                <a:prstClr val="black"/>
              </a:solidFill>
            </a:endParaRPr>
          </a:p>
          <a:p>
            <a:pPr lvl="0"/>
            <a:r>
              <a:rPr lang="en-CA" dirty="0" smtClean="0">
                <a:solidFill>
                  <a:prstClr val="black"/>
                </a:solidFill>
              </a:rPr>
              <a:t>An alias does not create a new local variable, parameter, etc.</a:t>
            </a:r>
          </a:p>
          <a:p>
            <a:pPr lvl="1"/>
            <a:r>
              <a:rPr lang="en-US" dirty="0" smtClean="0">
                <a:solidFill>
                  <a:prstClr val="black"/>
                </a:solidFill>
              </a:rPr>
              <a:t>It simply gives another name for an existing identifier</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164480801"/>
      </p:ext>
    </p:extLst>
  </p:cSld>
  <p:clrMapOvr>
    <a:masterClrMapping/>
  </p:clrMapOvr>
  <mc:AlternateContent xmlns:mc="http://schemas.openxmlformats.org/markup-compatibility/2006">
    <mc:Choice xmlns:p14="http://schemas.microsoft.com/office/powerpoint/2010/main" Requires="p14">
      <p:transition spd="slow" p14:dur="2000" advTm="126800"/>
    </mc:Choice>
    <mc:Fallback>
      <p:transition spd="slow" advTm="126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 local variables</a:t>
            </a:r>
            <a:endParaRPr lang="en-CA" dirty="0"/>
          </a:p>
        </p:txBody>
      </p:sp>
      <p:sp>
        <p:nvSpPr>
          <p:cNvPr id="3" name="Content Placeholder 2"/>
          <p:cNvSpPr>
            <a:spLocks noGrp="1"/>
          </p:cNvSpPr>
          <p:nvPr>
            <p:ph idx="1"/>
          </p:nvPr>
        </p:nvSpPr>
        <p:spPr/>
        <p:txBody>
          <a:bodyPr/>
          <a:lstStyle/>
          <a:p>
            <a:r>
              <a:rPr lang="en-CA" dirty="0" smtClean="0"/>
              <a:t>For example:</a:t>
            </a:r>
            <a:endParaRPr lang="en-CA" dirty="0" smtClean="0"/>
          </a:p>
          <a:p>
            <a:pPr marL="800100" lvl="2" indent="0">
              <a:buNone/>
            </a:pPr>
            <a:r>
              <a:rPr lang="en-CA" sz="1600" dirty="0" smtClean="0">
                <a:latin typeface="Consolas" panose="020B0609020204030204" pitchFamily="49" charset="0"/>
                <a:cs typeface="Consolas" panose="020B0609020204030204" pitchFamily="49" charset="0"/>
              </a:rPr>
              <a:t>#include &lt;iostream&gt;</a:t>
            </a:r>
          </a:p>
          <a:p>
            <a:pPr marL="800100" lvl="2" indent="0">
              <a:buNone/>
            </a:pPr>
            <a:r>
              <a:rPr lang="en-CA" sz="1600" dirty="0" smtClean="0">
                <a:latin typeface="Consolas" panose="020B0609020204030204" pitchFamily="49" charset="0"/>
                <a:cs typeface="Consolas" panose="020B0609020204030204" pitchFamily="49" charset="0"/>
              </a:rPr>
              <a:t>int main();</a:t>
            </a:r>
          </a:p>
          <a:p>
            <a:pPr marL="800100" lvl="2" indent="0">
              <a:buNone/>
            </a:pPr>
            <a:endParaRPr lang="en-CA" sz="1600" dirty="0" smtClean="0">
              <a:latin typeface="Consolas" panose="020B0609020204030204" pitchFamily="49" charset="0"/>
              <a:cs typeface="Consolas" panose="020B0609020204030204" pitchFamily="49" charset="0"/>
            </a:endParaRPr>
          </a:p>
          <a:p>
            <a:pPr marL="800100" lvl="2" indent="0">
              <a:buNone/>
            </a:pPr>
            <a:r>
              <a:rPr lang="en-CA" sz="1600" dirty="0" smtClean="0">
                <a:latin typeface="Consolas" panose="020B0609020204030204" pitchFamily="49" charset="0"/>
                <a:cs typeface="Consolas" panose="020B0609020204030204" pitchFamily="49" charset="0"/>
              </a:rPr>
              <a:t>int main() {</a:t>
            </a:r>
          </a:p>
          <a:p>
            <a:pPr marL="800100" lvl="2"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a:t>
            </a:r>
            <a:r>
              <a:rPr lang="en-CA" sz="1600" dirty="0" err="1" smtClean="0">
                <a:latin typeface="Consolas" panose="020B0609020204030204" pitchFamily="49" charset="0"/>
                <a:cs typeface="Consolas" panose="020B0609020204030204" pitchFamily="49" charset="0"/>
              </a:rPr>
              <a:t>int</a:t>
            </a:r>
            <a:r>
              <a:rPr lang="en-CA" sz="1600" dirty="0" smtClean="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m{42</a:t>
            </a:r>
            <a:r>
              <a:rPr lang="en-CA" sz="1600" dirty="0" smtClean="0">
                <a:latin typeface="Consolas" panose="020B0609020204030204" pitchFamily="49" charset="0"/>
                <a:cs typeface="Consolas" panose="020B0609020204030204" pitchFamily="49" charset="0"/>
              </a:rPr>
              <a:t>};</a:t>
            </a:r>
          </a:p>
          <a:p>
            <a:pPr marL="800100" lvl="2" indent="0">
              <a:buNone/>
            </a:pPr>
            <a:r>
              <a:rPr lang="en-CA" sz="1600" b="1" dirty="0">
                <a:solidFill>
                  <a:srgbClr val="FF0000"/>
                </a:solidFill>
                <a:latin typeface="Consolas" panose="020B0609020204030204" pitchFamily="49" charset="0"/>
                <a:cs typeface="Consolas" panose="020B0609020204030204" pitchFamily="49" charset="0"/>
              </a:rPr>
              <a:t> </a:t>
            </a:r>
            <a:r>
              <a:rPr lang="en-CA" sz="1600" b="1" dirty="0" smtClean="0">
                <a:solidFill>
                  <a:srgbClr val="FF0000"/>
                </a:solidFill>
                <a:latin typeface="Consolas" panose="020B0609020204030204" pitchFamily="49" charset="0"/>
                <a:cs typeface="Consolas" panose="020B0609020204030204" pitchFamily="49" charset="0"/>
              </a:rPr>
              <a:t>   </a:t>
            </a:r>
            <a:r>
              <a:rPr lang="en-CA" sz="1600" b="1" dirty="0" err="1" smtClean="0">
                <a:solidFill>
                  <a:srgbClr val="FF0000"/>
                </a:solidFill>
                <a:latin typeface="Consolas" panose="020B0609020204030204" pitchFamily="49" charset="0"/>
                <a:cs typeface="Consolas" panose="020B0609020204030204" pitchFamily="49" charset="0"/>
              </a:rPr>
              <a:t>int</a:t>
            </a:r>
            <a:r>
              <a:rPr lang="en-CA" sz="1600" b="1" dirty="0" smtClean="0">
                <a:solidFill>
                  <a:srgbClr val="FF0000"/>
                </a:solidFill>
                <a:latin typeface="Consolas" panose="020B0609020204030204" pitchFamily="49" charset="0"/>
                <a:cs typeface="Consolas" panose="020B0609020204030204" pitchFamily="49" charset="0"/>
              </a:rPr>
              <a:t> </a:t>
            </a:r>
            <a:r>
              <a:rPr lang="en-CA" sz="1600" b="1" dirty="0" smtClean="0">
                <a:solidFill>
                  <a:srgbClr val="FF0000"/>
                </a:solidFill>
                <a:latin typeface="Consolas" panose="020B0609020204030204" pitchFamily="49" charset="0"/>
                <a:cs typeface="Consolas" panose="020B0609020204030204" pitchFamily="49" charset="0"/>
              </a:rPr>
              <a:t>&amp;</a:t>
            </a:r>
            <a:r>
              <a:rPr lang="en-CA" sz="1600" b="1" dirty="0" smtClean="0">
                <a:solidFill>
                  <a:srgbClr val="FF0000"/>
                </a:solidFill>
                <a:latin typeface="Consolas" panose="020B0609020204030204" pitchFamily="49" charset="0"/>
                <a:cs typeface="Consolas" panose="020B0609020204030204" pitchFamily="49" charset="0"/>
              </a:rPr>
              <a:t>n{m};</a:t>
            </a:r>
          </a:p>
          <a:p>
            <a:pPr marL="800100" lvl="2" indent="0">
              <a:buNone/>
            </a:pPr>
            <a:r>
              <a:rPr lang="en-CA" sz="1600" dirty="0" smtClean="0">
                <a:latin typeface="Consolas" panose="020B0609020204030204" pitchFamily="49" charset="0"/>
                <a:cs typeface="Consolas" panose="020B0609020204030204" pitchFamily="49" charset="0"/>
              </a:rPr>
              <a:t>    // Now, 'n' is an alias for 'm'</a:t>
            </a:r>
          </a:p>
          <a:p>
            <a:pPr marL="800100" lvl="2" indent="0">
              <a:buNone/>
            </a:pPr>
            <a:r>
              <a:rPr lang="en-CA" sz="1600" dirty="0" smtClean="0">
                <a:latin typeface="Consolas" panose="020B0609020204030204" pitchFamily="49" charset="0"/>
                <a:cs typeface="Consolas" panose="020B0609020204030204" pitchFamily="49" charset="0"/>
              </a:rPr>
              <a:t>    std::cout &lt;&lt; "m = " &lt;&lt; m &lt;&lt; ", \tn = " &lt;&lt; n &lt;&lt; std::endl;</a:t>
            </a:r>
          </a:p>
          <a:p>
            <a:pPr marL="800100" lvl="2"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m = 91;</a:t>
            </a:r>
          </a:p>
          <a:p>
            <a:pPr marL="800100" lvl="2" indent="0">
              <a:buNone/>
            </a:pPr>
            <a:r>
              <a:rPr lang="en-CA" sz="1600" dirty="0">
                <a:latin typeface="Consolas" panose="020B0609020204030204" pitchFamily="49" charset="0"/>
                <a:cs typeface="Consolas" panose="020B0609020204030204" pitchFamily="49" charset="0"/>
              </a:rPr>
              <a:t>    std::cout &lt;&lt; "m = " &lt;&lt; m &lt;&lt; ", </a:t>
            </a:r>
            <a:r>
              <a:rPr lang="en-CA" sz="1600" dirty="0" smtClean="0">
                <a:latin typeface="Consolas" panose="020B0609020204030204" pitchFamily="49" charset="0"/>
                <a:cs typeface="Consolas" panose="020B0609020204030204" pitchFamily="49" charset="0"/>
              </a:rPr>
              <a:t>\tn </a:t>
            </a:r>
            <a:r>
              <a:rPr lang="en-CA" sz="1600" dirty="0">
                <a:latin typeface="Consolas" panose="020B0609020204030204" pitchFamily="49" charset="0"/>
                <a:cs typeface="Consolas" panose="020B0609020204030204" pitchFamily="49" charset="0"/>
              </a:rPr>
              <a:t>= " &lt;&lt; n &lt;&lt; std::endl</a:t>
            </a:r>
            <a:r>
              <a:rPr lang="en-CA" sz="1600" dirty="0" smtClean="0">
                <a:latin typeface="Consolas" panose="020B0609020204030204" pitchFamily="49" charset="0"/>
                <a:cs typeface="Consolas" panose="020B0609020204030204" pitchFamily="49" charset="0"/>
              </a:rPr>
              <a:t>;</a:t>
            </a:r>
          </a:p>
          <a:p>
            <a:pPr marL="800100" lvl="2"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a:t>
            </a:r>
            <a:r>
              <a:rPr lang="en-CA" sz="1600" b="1" dirty="0" smtClean="0">
                <a:solidFill>
                  <a:srgbClr val="FF0000"/>
                </a:solidFill>
                <a:latin typeface="Consolas" panose="020B0609020204030204" pitchFamily="49" charset="0"/>
                <a:cs typeface="Consolas" panose="020B0609020204030204" pitchFamily="49" charset="0"/>
              </a:rPr>
              <a:t>n = 360;</a:t>
            </a:r>
          </a:p>
          <a:p>
            <a:pPr marL="800100" lvl="2" indent="0">
              <a:buNone/>
            </a:pPr>
            <a:r>
              <a:rPr lang="en-CA" sz="1600" dirty="0">
                <a:latin typeface="Consolas" panose="020B0609020204030204" pitchFamily="49" charset="0"/>
                <a:cs typeface="Consolas" panose="020B0609020204030204" pitchFamily="49" charset="0"/>
              </a:rPr>
              <a:t>    std::cout &lt;&lt; "m = " &lt;&lt; m &lt;&lt; ", </a:t>
            </a:r>
            <a:r>
              <a:rPr lang="en-CA" sz="1600" dirty="0" smtClean="0">
                <a:latin typeface="Consolas" panose="020B0609020204030204" pitchFamily="49" charset="0"/>
                <a:cs typeface="Consolas" panose="020B0609020204030204" pitchFamily="49" charset="0"/>
              </a:rPr>
              <a:t>\tn </a:t>
            </a:r>
            <a:r>
              <a:rPr lang="en-CA" sz="1600" dirty="0">
                <a:latin typeface="Consolas" panose="020B0609020204030204" pitchFamily="49" charset="0"/>
                <a:cs typeface="Consolas" panose="020B0609020204030204" pitchFamily="49" charset="0"/>
              </a:rPr>
              <a:t>= " &lt;&lt; n &lt;&lt; std::endl;</a:t>
            </a:r>
          </a:p>
          <a:p>
            <a:pPr marL="800100" lvl="2" indent="0">
              <a:buNone/>
            </a:pPr>
            <a:endParaRPr lang="en-CA" sz="1600" dirty="0" smtClean="0">
              <a:latin typeface="Consolas" panose="020B0609020204030204" pitchFamily="49" charset="0"/>
              <a:cs typeface="Consolas" panose="020B0609020204030204" pitchFamily="49" charset="0"/>
            </a:endParaRPr>
          </a:p>
          <a:p>
            <a:pPr marL="800100" lvl="2"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return 0;</a:t>
            </a:r>
            <a:endParaRPr lang="en-CA" sz="1600" dirty="0">
              <a:latin typeface="Consolas" panose="020B0609020204030204" pitchFamily="49" charset="0"/>
              <a:cs typeface="Consolas" panose="020B0609020204030204" pitchFamily="49" charset="0"/>
            </a:endParaRPr>
          </a:p>
          <a:p>
            <a:pPr marL="800100" lvl="2" indent="0">
              <a:buNone/>
            </a:pPr>
            <a:r>
              <a:rPr lang="en-CA" sz="1600" dirty="0" smtClean="0">
                <a:latin typeface="Consolas" panose="020B0609020204030204" pitchFamily="49" charset="0"/>
                <a:cs typeface="Consolas" panose="020B0609020204030204" pitchFamily="49" charset="0"/>
              </a:rPr>
              <a:t>}</a:t>
            </a:r>
          </a:p>
        </p:txBody>
      </p:sp>
      <p:sp>
        <p:nvSpPr>
          <p:cNvPr id="4" name="TextBox 3"/>
          <p:cNvSpPr txBox="1"/>
          <p:nvPr/>
        </p:nvSpPr>
        <p:spPr>
          <a:xfrm>
            <a:off x="5487254" y="2492896"/>
            <a:ext cx="3477234" cy="1200329"/>
          </a:xfrm>
          <a:prstGeom prst="rect">
            <a:avLst/>
          </a:prstGeom>
          <a:noFill/>
        </p:spPr>
        <p:txBody>
          <a:bodyPr wrap="none" rtlCol="0">
            <a:spAutoFit/>
          </a:bodyPr>
          <a:lstStyle/>
          <a:p>
            <a:r>
              <a:rPr lang="pt-BR" dirty="0" smtClean="0">
                <a:solidFill>
                  <a:srgbClr val="0070C0"/>
                </a:solidFill>
                <a:latin typeface="Georgia" panose="02040502050405020303" pitchFamily="18" charset="0"/>
              </a:rPr>
              <a:t>Output:</a:t>
            </a:r>
          </a:p>
          <a:p>
            <a:r>
              <a:rPr lang="pt-BR" dirty="0">
                <a:solidFill>
                  <a:srgbClr val="0070C0"/>
                </a:solidFill>
                <a:latin typeface="Consolas" panose="020B0609020204030204" pitchFamily="49" charset="0"/>
                <a:cs typeface="Consolas" panose="020B0609020204030204" pitchFamily="49" charset="0"/>
              </a:rPr>
              <a:t> </a:t>
            </a:r>
            <a:r>
              <a:rPr lang="pt-BR" dirty="0" smtClean="0">
                <a:solidFill>
                  <a:srgbClr val="0070C0"/>
                </a:solidFill>
                <a:latin typeface="Consolas" panose="020B0609020204030204" pitchFamily="49" charset="0"/>
                <a:cs typeface="Consolas" panose="020B0609020204030204" pitchFamily="49" charset="0"/>
              </a:rPr>
              <a:t>  m </a:t>
            </a:r>
            <a:r>
              <a:rPr lang="pt-BR" dirty="0">
                <a:solidFill>
                  <a:srgbClr val="0070C0"/>
                </a:solidFill>
                <a:latin typeface="Consolas" panose="020B0609020204030204" pitchFamily="49" charset="0"/>
                <a:cs typeface="Consolas" panose="020B0609020204030204" pitchFamily="49" charset="0"/>
              </a:rPr>
              <a:t>= 42,         n = 42</a:t>
            </a:r>
          </a:p>
          <a:p>
            <a:r>
              <a:rPr lang="pt-BR" dirty="0" smtClean="0">
                <a:solidFill>
                  <a:srgbClr val="0070C0"/>
                </a:solidFill>
                <a:latin typeface="Consolas" panose="020B0609020204030204" pitchFamily="49" charset="0"/>
                <a:cs typeface="Consolas" panose="020B0609020204030204" pitchFamily="49" charset="0"/>
              </a:rPr>
              <a:t>   m </a:t>
            </a:r>
            <a:r>
              <a:rPr lang="pt-BR" dirty="0">
                <a:solidFill>
                  <a:srgbClr val="0070C0"/>
                </a:solidFill>
                <a:latin typeface="Consolas" panose="020B0609020204030204" pitchFamily="49" charset="0"/>
                <a:cs typeface="Consolas" panose="020B0609020204030204" pitchFamily="49" charset="0"/>
              </a:rPr>
              <a:t>= 91,         n = 91</a:t>
            </a:r>
          </a:p>
          <a:p>
            <a:r>
              <a:rPr lang="pt-BR" dirty="0" smtClean="0">
                <a:solidFill>
                  <a:srgbClr val="0070C0"/>
                </a:solidFill>
                <a:latin typeface="Consolas" panose="020B0609020204030204" pitchFamily="49" charset="0"/>
                <a:cs typeface="Consolas" panose="020B0609020204030204" pitchFamily="49" charset="0"/>
              </a:rPr>
              <a:t>   m </a:t>
            </a:r>
            <a:r>
              <a:rPr lang="pt-BR" dirty="0">
                <a:solidFill>
                  <a:srgbClr val="0070C0"/>
                </a:solidFill>
                <a:latin typeface="Consolas" panose="020B0609020204030204" pitchFamily="49" charset="0"/>
                <a:cs typeface="Consolas" panose="020B0609020204030204" pitchFamily="49" charset="0"/>
              </a:rPr>
              <a:t>= 360,        n = </a:t>
            </a:r>
            <a:r>
              <a:rPr lang="pt-BR" dirty="0" smtClean="0">
                <a:solidFill>
                  <a:srgbClr val="0070C0"/>
                </a:solidFill>
                <a:latin typeface="Consolas" panose="020B0609020204030204" pitchFamily="49" charset="0"/>
                <a:cs typeface="Consolas" panose="020B0609020204030204" pitchFamily="49" charset="0"/>
              </a:rPr>
              <a:t>360</a:t>
            </a:r>
            <a:endParaRPr lang="pt-BR" dirty="0">
              <a:solidFill>
                <a:srgbClr val="0070C0"/>
              </a:solidFill>
              <a:latin typeface="Consolas" panose="020B0609020204030204" pitchFamily="49" charset="0"/>
              <a:cs typeface="Consolas" panose="020B0609020204030204" pitchFamily="49" charset="0"/>
            </a:endParaRPr>
          </a:p>
        </p:txBody>
      </p:sp>
      <p:sp>
        <p:nvSpPr>
          <p:cNvPr id="5" name="Rounded Rectangle 4"/>
          <p:cNvSpPr/>
          <p:nvPr/>
        </p:nvSpPr>
        <p:spPr>
          <a:xfrm>
            <a:off x="1691680" y="3093060"/>
            <a:ext cx="1440160" cy="69598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ounded Rectangle 5"/>
          <p:cNvSpPr/>
          <p:nvPr/>
        </p:nvSpPr>
        <p:spPr>
          <a:xfrm>
            <a:off x="1691680" y="4005064"/>
            <a:ext cx="6552728" cy="34799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ounded Rectangle 6"/>
          <p:cNvSpPr/>
          <p:nvPr/>
        </p:nvSpPr>
        <p:spPr>
          <a:xfrm>
            <a:off x="1691680" y="4293096"/>
            <a:ext cx="1080120" cy="34799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ounded Rectangle 8"/>
          <p:cNvSpPr/>
          <p:nvPr/>
        </p:nvSpPr>
        <p:spPr>
          <a:xfrm>
            <a:off x="1691680" y="4881210"/>
            <a:ext cx="1080120" cy="34799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089155229"/>
      </p:ext>
    </p:extLst>
  </p:cSld>
  <p:clrMapOvr>
    <a:masterClrMapping/>
  </p:clrMapOvr>
  <mc:AlternateContent xmlns:mc="http://schemas.openxmlformats.org/markup-compatibility/2006">
    <mc:Choice xmlns:p14="http://schemas.microsoft.com/office/powerpoint/2010/main" Requires="p14">
      <p:transition spd="slow" p14:dur="2000" advTm="129271"/>
    </mc:Choice>
    <mc:Fallback>
      <p:transition spd="slow" advTm="129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9"/>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1"/>
                </p:tgtEl>
              </p:cMediaNode>
            </p:audio>
          </p:childTnLst>
        </p:cTn>
      </p:par>
    </p:tnLst>
    <p:bldLst>
      <p:bldP spid="4" grpId="0"/>
      <p:bldP spid="5" grpId="0" animBg="1"/>
      <p:bldP spid="5" grpId="1" animBg="1"/>
      <p:bldP spid="6" grpId="0" animBg="1"/>
      <p:bldP spid="6" grpId="1" animBg="1"/>
      <p:bldP spid="7" grpId="0" animBg="1"/>
      <p:bldP spid="7" grpId="1" animBg="1"/>
      <p:bldP spid="9" grpId="0" animBg="1"/>
      <p:bldP spid="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 local variables</a:t>
            </a:r>
            <a:endParaRPr lang="en-CA" dirty="0"/>
          </a:p>
        </p:txBody>
      </p:sp>
      <p:sp>
        <p:nvSpPr>
          <p:cNvPr id="3" name="Content Placeholder 2"/>
          <p:cNvSpPr>
            <a:spLocks noGrp="1"/>
          </p:cNvSpPr>
          <p:nvPr>
            <p:ph idx="1"/>
          </p:nvPr>
        </p:nvSpPr>
        <p:spPr/>
        <p:txBody>
          <a:bodyPr/>
          <a:lstStyle/>
          <a:p>
            <a:r>
              <a:rPr lang="en-CA" dirty="0" smtClean="0"/>
              <a:t>You could use this to simplify the appearance of your code</a:t>
            </a:r>
            <a:endParaRPr lang="en-CA" dirty="0" smtClean="0"/>
          </a:p>
          <a:p>
            <a:pPr marL="800100" lvl="2" indent="0">
              <a:buNone/>
            </a:pPr>
            <a:r>
              <a:rPr lang="en-CA" sz="1600" dirty="0" smtClean="0">
                <a:latin typeface="Consolas" panose="020B0609020204030204" pitchFamily="49" charset="0"/>
                <a:cs typeface="Consolas" panose="020B0609020204030204" pitchFamily="49" charset="0"/>
              </a:rPr>
              <a:t>#</a:t>
            </a:r>
            <a:r>
              <a:rPr lang="en-CA" sz="1600" dirty="0" smtClean="0">
                <a:latin typeface="Consolas" panose="020B0609020204030204" pitchFamily="49" charset="0"/>
                <a:cs typeface="Consolas" panose="020B0609020204030204" pitchFamily="49" charset="0"/>
              </a:rPr>
              <a:t>include &lt;</a:t>
            </a:r>
            <a:r>
              <a:rPr lang="en-CA" sz="1600" dirty="0" err="1" smtClean="0">
                <a:latin typeface="Consolas" panose="020B0609020204030204" pitchFamily="49" charset="0"/>
                <a:cs typeface="Consolas" panose="020B0609020204030204" pitchFamily="49" charset="0"/>
              </a:rPr>
              <a:t>iostream</a:t>
            </a:r>
            <a:r>
              <a:rPr lang="en-CA" sz="1600" dirty="0" smtClean="0">
                <a:latin typeface="Consolas" panose="020B0609020204030204" pitchFamily="49" charset="0"/>
                <a:cs typeface="Consolas" panose="020B0609020204030204" pitchFamily="49" charset="0"/>
              </a:rPr>
              <a:t>&gt;</a:t>
            </a:r>
          </a:p>
          <a:p>
            <a:pPr marL="800100" lvl="2" indent="0">
              <a:buNone/>
            </a:pPr>
            <a:r>
              <a:rPr lang="en-US" sz="1600" dirty="0" smtClean="0">
                <a:latin typeface="Consolas" panose="020B0609020204030204" pitchFamily="49" charset="0"/>
                <a:cs typeface="Consolas" panose="020B0609020204030204" pitchFamily="49" charset="0"/>
              </a:rPr>
              <a:t>#include &lt;</a:t>
            </a:r>
            <a:r>
              <a:rPr lang="en-US" sz="1600" dirty="0" err="1" smtClean="0">
                <a:latin typeface="Consolas" panose="020B0609020204030204" pitchFamily="49" charset="0"/>
                <a:cs typeface="Consolas" panose="020B0609020204030204" pitchFamily="49" charset="0"/>
              </a:rPr>
              <a:t>cmath</a:t>
            </a:r>
            <a:r>
              <a:rPr lang="en-US" sz="1600" dirty="0" smtClean="0">
                <a:latin typeface="Consolas" panose="020B0609020204030204" pitchFamily="49" charset="0"/>
                <a:cs typeface="Consolas" panose="020B0609020204030204" pitchFamily="49" charset="0"/>
              </a:rPr>
              <a:t>&gt;</a:t>
            </a:r>
          </a:p>
          <a:p>
            <a:pPr marL="800100" lvl="2" indent="0">
              <a:buNone/>
            </a:pPr>
            <a:endParaRPr lang="en-CA" sz="1600" dirty="0" smtClean="0">
              <a:latin typeface="Consolas" panose="020B0609020204030204" pitchFamily="49" charset="0"/>
              <a:cs typeface="Consolas" panose="020B0609020204030204" pitchFamily="49" charset="0"/>
            </a:endParaRPr>
          </a:p>
          <a:p>
            <a:pPr marL="800100" lvl="2" indent="0">
              <a:buNone/>
            </a:pPr>
            <a:r>
              <a:rPr lang="en-CA" sz="1600" dirty="0" smtClean="0">
                <a:latin typeface="Consolas" panose="020B0609020204030204" pitchFamily="49" charset="0"/>
                <a:cs typeface="Consolas" panose="020B0609020204030204" pitchFamily="49" charset="0"/>
              </a:rPr>
              <a:t>int main();</a:t>
            </a:r>
          </a:p>
          <a:p>
            <a:pPr marL="800100" lvl="2" indent="0">
              <a:buNone/>
            </a:pPr>
            <a:endParaRPr lang="en-CA" sz="1600" dirty="0" smtClean="0">
              <a:latin typeface="Consolas" panose="020B0609020204030204" pitchFamily="49" charset="0"/>
              <a:cs typeface="Consolas" panose="020B0609020204030204" pitchFamily="49" charset="0"/>
            </a:endParaRPr>
          </a:p>
          <a:p>
            <a:pPr marL="800100" lvl="2" indent="0">
              <a:buNone/>
            </a:pPr>
            <a:r>
              <a:rPr lang="en-CA" sz="1600" dirty="0" smtClean="0">
                <a:latin typeface="Consolas" panose="020B0609020204030204" pitchFamily="49" charset="0"/>
                <a:cs typeface="Consolas" panose="020B0609020204030204" pitchFamily="49" charset="0"/>
              </a:rPr>
              <a:t>int main() {</a:t>
            </a:r>
          </a:p>
          <a:p>
            <a:pPr marL="800100" lvl="2" indent="0">
              <a:buNone/>
            </a:pPr>
            <a:r>
              <a:rPr lang="en-CA" sz="1600" dirty="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double </a:t>
            </a:r>
            <a:r>
              <a:rPr lang="en-CA" sz="1600" dirty="0" err="1" smtClean="0">
                <a:solidFill>
                  <a:srgbClr val="FF0000"/>
                </a:solidFill>
                <a:latin typeface="Consolas" panose="020B0609020204030204" pitchFamily="49" charset="0"/>
                <a:cs typeface="Consolas" panose="020B0609020204030204" pitchFamily="49" charset="0"/>
              </a:rPr>
              <a:t>const</a:t>
            </a:r>
            <a:r>
              <a:rPr lang="en-CA" sz="1600" dirty="0" smtClean="0">
                <a:solidFill>
                  <a:srgbClr val="FF0000"/>
                </a:solidFill>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&amp;pi{ M_PI };</a:t>
            </a:r>
          </a:p>
          <a:p>
            <a:pPr marL="800100" lvl="2" indent="0">
              <a:buNone/>
            </a:pPr>
            <a:endParaRPr lang="en-US" sz="1600" dirty="0" smtClean="0">
              <a:latin typeface="Consolas" panose="020B0609020204030204" pitchFamily="49" charset="0"/>
              <a:cs typeface="Consolas" panose="020B0609020204030204" pitchFamily="49" charset="0"/>
            </a:endParaRPr>
          </a:p>
          <a:p>
            <a:pPr marL="800100" lvl="2" indent="0">
              <a:buNone/>
            </a:pPr>
            <a:r>
              <a:rPr lang="en-US" sz="1600" dirty="0" smtClean="0">
                <a:latin typeface="Consolas" panose="020B0609020204030204" pitchFamily="49" charset="0"/>
                <a:cs typeface="Consolas" panose="020B0609020204030204" pitchFamily="49" charset="0"/>
              </a:rPr>
              <a:t>    // From here on in, you can just use 'pi' instead of 'M_PI'</a:t>
            </a:r>
            <a:endParaRPr lang="en-US" sz="1600" dirty="0" smtClean="0">
              <a:latin typeface="Consolas" panose="020B0609020204030204" pitchFamily="49" charset="0"/>
              <a:cs typeface="Consolas" panose="020B0609020204030204" pitchFamily="49" charset="0"/>
            </a:endParaRPr>
          </a:p>
          <a:p>
            <a:pPr marL="800100" lvl="2" indent="0">
              <a:buNone/>
            </a:pPr>
            <a:endParaRPr lang="en-CA" sz="1600" dirty="0" smtClean="0">
              <a:latin typeface="Consolas" panose="020B0609020204030204" pitchFamily="49" charset="0"/>
              <a:cs typeface="Consolas" panose="020B0609020204030204" pitchFamily="49" charset="0"/>
            </a:endParaRPr>
          </a:p>
          <a:p>
            <a:pPr marL="800100" lvl="2" indent="0">
              <a:buNone/>
            </a:pPr>
            <a:r>
              <a:rPr lang="en-CA" sz="1600" dirty="0" smtClean="0">
                <a:latin typeface="Consolas" panose="020B0609020204030204" pitchFamily="49" charset="0"/>
                <a:cs typeface="Consolas" panose="020B0609020204030204" pitchFamily="49" charset="0"/>
              </a:rPr>
              <a:t>    </a:t>
            </a:r>
            <a:r>
              <a:rPr lang="en-CA" sz="1600" dirty="0" smtClean="0">
                <a:latin typeface="Consolas" panose="020B0609020204030204" pitchFamily="49" charset="0"/>
                <a:cs typeface="Consolas" panose="020B0609020204030204" pitchFamily="49" charset="0"/>
              </a:rPr>
              <a:t>return 0;</a:t>
            </a:r>
            <a:endParaRPr lang="en-CA" sz="1600" dirty="0">
              <a:latin typeface="Consolas" panose="020B0609020204030204" pitchFamily="49" charset="0"/>
              <a:cs typeface="Consolas" panose="020B0609020204030204" pitchFamily="49" charset="0"/>
            </a:endParaRPr>
          </a:p>
          <a:p>
            <a:pPr marL="800100" lvl="2" indent="0">
              <a:buNone/>
            </a:pPr>
            <a:r>
              <a:rPr lang="en-CA" sz="1600" dirty="0" smtClean="0">
                <a:latin typeface="Consolas" panose="020B0609020204030204" pitchFamily="49" charset="0"/>
                <a:cs typeface="Consolas" panose="020B0609020204030204" pitchFamily="49" charset="0"/>
              </a:rPr>
              <a:t>}</a:t>
            </a:r>
          </a:p>
        </p:txBody>
      </p:sp>
      <p:sp>
        <p:nvSpPr>
          <p:cNvPr id="5" name="Rectangle 4"/>
          <p:cNvSpPr/>
          <p:nvPr/>
        </p:nvSpPr>
        <p:spPr>
          <a:xfrm>
            <a:off x="3059832" y="5529282"/>
            <a:ext cx="5144357" cy="400110"/>
          </a:xfrm>
          <a:prstGeom prst="rect">
            <a:avLst/>
          </a:prstGeom>
        </p:spPr>
        <p:txBody>
          <a:bodyPr wrap="none">
            <a:spAutoFit/>
          </a:bodyPr>
          <a:lstStyle/>
          <a:p>
            <a:r>
              <a:rPr lang="en-CA" sz="2000" dirty="0" smtClean="0">
                <a:solidFill>
                  <a:srgbClr val="0070C0"/>
                </a:solidFill>
                <a:latin typeface="Georgia" panose="02040502050405020303" pitchFamily="18" charset="0"/>
              </a:rPr>
              <a:t>This does not introduce a new local variable</a:t>
            </a:r>
            <a:endParaRPr lang="en-CA" sz="2000" dirty="0">
              <a:solidFill>
                <a:srgbClr val="0070C0"/>
              </a:solidFill>
              <a:latin typeface="Georgia" panose="02040502050405020303" pitchFamily="18" charset="0"/>
            </a:endParaRPr>
          </a:p>
        </p:txBody>
      </p:sp>
      <p:sp>
        <p:nvSpPr>
          <p:cNvPr id="6" name="Rectangle 5"/>
          <p:cNvSpPr/>
          <p:nvPr/>
        </p:nvSpPr>
        <p:spPr>
          <a:xfrm>
            <a:off x="3290664" y="2688547"/>
            <a:ext cx="4188967" cy="646331"/>
          </a:xfrm>
          <a:prstGeom prst="rect">
            <a:avLst/>
          </a:prstGeom>
        </p:spPr>
        <p:txBody>
          <a:bodyPr wrap="none">
            <a:spAutoFit/>
          </a:bodyPr>
          <a:lstStyle/>
          <a:p>
            <a:r>
              <a:rPr lang="en-CA" dirty="0" smtClean="0">
                <a:solidFill>
                  <a:srgbClr val="FF0000"/>
                </a:solidFill>
                <a:latin typeface="Consolas" panose="020B0609020204030204" pitchFamily="49" charset="0"/>
              </a:rPr>
              <a:t>M_PI</a:t>
            </a:r>
            <a:r>
              <a:rPr lang="en-CA" dirty="0" smtClean="0">
                <a:solidFill>
                  <a:srgbClr val="FF0000"/>
                </a:solidFill>
                <a:latin typeface="Georgia" panose="02040502050405020303" pitchFamily="18" charset="0"/>
              </a:rPr>
              <a:t> is declared </a:t>
            </a:r>
            <a:r>
              <a:rPr lang="en-CA" dirty="0" err="1" smtClean="0">
                <a:solidFill>
                  <a:srgbClr val="FF0000"/>
                </a:solidFill>
                <a:latin typeface="Consolas" panose="020B0609020204030204" pitchFamily="49" charset="0"/>
              </a:rPr>
              <a:t>const</a:t>
            </a:r>
            <a:r>
              <a:rPr lang="en-CA" dirty="0" smtClean="0">
                <a:solidFill>
                  <a:srgbClr val="FF0000"/>
                </a:solidFill>
                <a:latin typeface="Georgia" panose="02040502050405020303" pitchFamily="18" charset="0"/>
              </a:rPr>
              <a:t>,</a:t>
            </a:r>
          </a:p>
          <a:p>
            <a:r>
              <a:rPr lang="en-US" dirty="0">
                <a:solidFill>
                  <a:srgbClr val="FF0000"/>
                </a:solidFill>
                <a:latin typeface="Georgia" panose="02040502050405020303" pitchFamily="18" charset="0"/>
              </a:rPr>
              <a:t> </a:t>
            </a:r>
            <a:r>
              <a:rPr lang="en-US" dirty="0" smtClean="0">
                <a:solidFill>
                  <a:srgbClr val="FF0000"/>
                </a:solidFill>
                <a:latin typeface="Georgia" panose="02040502050405020303" pitchFamily="18" charset="0"/>
              </a:rPr>
              <a:t>   so your reference must also be </a:t>
            </a:r>
            <a:r>
              <a:rPr lang="en-US" dirty="0" err="1" smtClean="0">
                <a:solidFill>
                  <a:srgbClr val="FF0000"/>
                </a:solidFill>
                <a:latin typeface="Consolas" panose="020B0609020204030204" pitchFamily="49" charset="0"/>
              </a:rPr>
              <a:t>const</a:t>
            </a:r>
            <a:endParaRPr lang="en-CA" dirty="0">
              <a:solidFill>
                <a:srgbClr val="FF0000"/>
              </a:solidFill>
              <a:latin typeface="Consolas" panose="020B0609020204030204" pitchFamily="49" charset="0"/>
            </a:endParaRPr>
          </a:p>
        </p:txBody>
      </p:sp>
      <p:sp>
        <p:nvSpPr>
          <p:cNvPr id="8" name="Rounded Rectangle 7"/>
          <p:cNvSpPr/>
          <p:nvPr/>
        </p:nvSpPr>
        <p:spPr>
          <a:xfrm>
            <a:off x="2483768" y="3717032"/>
            <a:ext cx="720080" cy="34799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572352495"/>
      </p:ext>
    </p:extLst>
  </p:cSld>
  <p:clrMapOvr>
    <a:masterClrMapping/>
  </p:clrMapOvr>
  <mc:AlternateContent xmlns:mc="http://schemas.openxmlformats.org/markup-compatibility/2006">
    <mc:Choice xmlns:p14="http://schemas.microsoft.com/office/powerpoint/2010/main" Requires="p14">
      <p:transition spd="slow" p14:dur="2000" advTm="102020"/>
    </mc:Choice>
    <mc:Fallback>
      <p:transition spd="slow" advTm="102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bldLst>
      <p:bldP spid="5" grpId="0"/>
      <p:bldP spid="6" grpId="0"/>
      <p:bldP spid="8" grpId="0" animBg="1"/>
      <p:bldP spid="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Pass-by-value</a:t>
            </a:r>
            <a:endParaRPr lang="en-CA" dirty="0"/>
          </a:p>
        </p:txBody>
      </p:sp>
      <p:sp>
        <p:nvSpPr>
          <p:cNvPr id="3" name="Content Placeholder 2"/>
          <p:cNvSpPr>
            <a:spLocks noGrp="1"/>
          </p:cNvSpPr>
          <p:nvPr>
            <p:ph idx="1"/>
          </p:nvPr>
        </p:nvSpPr>
        <p:spPr/>
        <p:txBody>
          <a:bodyPr/>
          <a:lstStyle/>
          <a:p>
            <a:r>
              <a:rPr lang="en-CA" dirty="0" smtClean="0"/>
              <a:t>Notice that whenever we called a function,</a:t>
            </a:r>
          </a:p>
          <a:p>
            <a:pPr marL="0" indent="0">
              <a:buNone/>
            </a:pPr>
            <a:r>
              <a:rPr lang="en-US" dirty="0"/>
              <a:t>	</a:t>
            </a:r>
            <a:r>
              <a:rPr lang="en-US" dirty="0" smtClean="0"/>
              <a:t>the value of the argument was assigned to the parameter</a:t>
            </a:r>
          </a:p>
          <a:p>
            <a:pPr lvl="1"/>
            <a:r>
              <a:rPr lang="en-US" dirty="0" smtClean="0"/>
              <a:t>This leaves the argument unchanged</a:t>
            </a:r>
          </a:p>
          <a:p>
            <a:pPr marL="857250" lvl="2" indent="0">
              <a:buNone/>
            </a:pPr>
            <a:r>
              <a:rPr lang="en-US" sz="1500" dirty="0" smtClean="0">
                <a:latin typeface="Consolas" panose="020B0609020204030204" pitchFamily="49" charset="0"/>
              </a:rPr>
              <a:t>// Function definitions</a:t>
            </a:r>
          </a:p>
          <a:p>
            <a:pPr marL="857250" lvl="2" indent="0">
              <a:buNone/>
            </a:pPr>
            <a:r>
              <a:rPr lang="en-US" sz="1500" dirty="0" smtClean="0">
                <a:latin typeface="Consolas" panose="020B0609020204030204" pitchFamily="49" charset="0"/>
              </a:rPr>
              <a:t>void f( </a:t>
            </a:r>
            <a:r>
              <a:rPr lang="en-US" sz="1500" dirty="0" err="1" smtClean="0">
                <a:latin typeface="Consolas" panose="020B0609020204030204" pitchFamily="49" charset="0"/>
              </a:rPr>
              <a:t>int</a:t>
            </a:r>
            <a:r>
              <a:rPr lang="en-US" sz="1500" dirty="0" smtClean="0">
                <a:latin typeface="Consolas" panose="020B0609020204030204" pitchFamily="49" charset="0"/>
              </a:rPr>
              <a:t> k ) {</a:t>
            </a:r>
          </a:p>
          <a:p>
            <a:pPr marL="857250" lvl="2" indent="0">
              <a:buNone/>
            </a:pPr>
            <a:r>
              <a:rPr lang="en-US" sz="1500" dirty="0">
                <a:latin typeface="Consolas" panose="020B0609020204030204" pitchFamily="49" charset="0"/>
              </a:rPr>
              <a:t> </a:t>
            </a:r>
            <a:r>
              <a:rPr lang="en-US" sz="1500" dirty="0" smtClean="0">
                <a:latin typeface="Consolas" panose="020B0609020204030204" pitchFamily="49" charset="0"/>
              </a:rPr>
              <a:t>  k++;</a:t>
            </a:r>
          </a:p>
          <a:p>
            <a:pPr marL="857250" lvl="2" indent="0">
              <a:buNone/>
            </a:pPr>
            <a:r>
              <a:rPr lang="en-US" sz="1500" dirty="0">
                <a:latin typeface="Consolas" panose="020B0609020204030204" pitchFamily="49" charset="0"/>
              </a:rPr>
              <a:t> </a:t>
            </a:r>
            <a:r>
              <a:rPr lang="en-US" sz="1500" dirty="0" smtClean="0">
                <a:latin typeface="Consolas" panose="020B0609020204030204" pitchFamily="49" charset="0"/>
              </a:rPr>
              <a:t>  </a:t>
            </a:r>
            <a:r>
              <a:rPr lang="en-US" sz="1500" dirty="0" err="1" smtClean="0">
                <a:latin typeface="Consolas" panose="020B0609020204030204" pitchFamily="49" charset="0"/>
              </a:rPr>
              <a:t>std</a:t>
            </a:r>
            <a:r>
              <a:rPr lang="en-US" sz="1500" dirty="0" smtClean="0">
                <a:latin typeface="Consolas" panose="020B0609020204030204" pitchFamily="49" charset="0"/>
              </a:rPr>
              <a:t>::</a:t>
            </a:r>
            <a:r>
              <a:rPr lang="en-US" sz="1500" dirty="0" err="1" smtClean="0">
                <a:latin typeface="Consolas" panose="020B0609020204030204" pitchFamily="49" charset="0"/>
              </a:rPr>
              <a:t>cout</a:t>
            </a:r>
            <a:r>
              <a:rPr lang="en-US" sz="1500" dirty="0" smtClean="0">
                <a:latin typeface="Consolas" panose="020B0609020204030204" pitchFamily="49" charset="0"/>
              </a:rPr>
              <a:t> &lt;&lt; k &lt;&lt; </a:t>
            </a:r>
            <a:r>
              <a:rPr lang="en-US" sz="1500" dirty="0" err="1" smtClean="0">
                <a:latin typeface="Consolas" panose="020B0609020204030204" pitchFamily="49" charset="0"/>
              </a:rPr>
              <a:t>std</a:t>
            </a:r>
            <a:r>
              <a:rPr lang="en-US" sz="1500" dirty="0" smtClean="0">
                <a:latin typeface="Consolas" panose="020B0609020204030204" pitchFamily="49" charset="0"/>
              </a:rPr>
              <a:t>::</a:t>
            </a:r>
            <a:r>
              <a:rPr lang="en-US" sz="1500" dirty="0" err="1" smtClean="0">
                <a:latin typeface="Consolas" panose="020B0609020204030204" pitchFamily="49" charset="0"/>
              </a:rPr>
              <a:t>endl</a:t>
            </a:r>
            <a:r>
              <a:rPr lang="en-US" sz="1500" dirty="0" smtClean="0">
                <a:latin typeface="Consolas" panose="020B0609020204030204" pitchFamily="49" charset="0"/>
              </a:rPr>
              <a:t>;</a:t>
            </a:r>
          </a:p>
          <a:p>
            <a:pPr marL="857250" lvl="2" indent="0">
              <a:buNone/>
            </a:pPr>
            <a:r>
              <a:rPr lang="en-US" sz="1500" dirty="0" smtClean="0">
                <a:latin typeface="Consolas" panose="020B0609020204030204" pitchFamily="49" charset="0"/>
              </a:rPr>
              <a:t>}</a:t>
            </a:r>
          </a:p>
          <a:p>
            <a:pPr marL="857250" lvl="2" indent="0">
              <a:buNone/>
            </a:pPr>
            <a:endParaRPr lang="en-US" sz="1500" dirty="0" smtClean="0">
              <a:latin typeface="Consolas" panose="020B0609020204030204" pitchFamily="49" charset="0"/>
            </a:endParaRPr>
          </a:p>
          <a:p>
            <a:pPr marL="857250" lvl="2" indent="0">
              <a:buNone/>
            </a:pPr>
            <a:r>
              <a:rPr lang="en-US" sz="1500" dirty="0" err="1" smtClean="0">
                <a:latin typeface="Consolas" panose="020B0609020204030204" pitchFamily="49" charset="0"/>
              </a:rPr>
              <a:t>int</a:t>
            </a:r>
            <a:r>
              <a:rPr lang="en-US" sz="1500" dirty="0" smtClean="0">
                <a:latin typeface="Consolas" panose="020B0609020204030204" pitchFamily="49" charset="0"/>
              </a:rPr>
              <a:t> main() {</a:t>
            </a:r>
          </a:p>
          <a:p>
            <a:pPr marL="857250" lvl="2" indent="0">
              <a:buNone/>
            </a:pPr>
            <a:r>
              <a:rPr lang="en-US" sz="1500" dirty="0" smtClean="0">
                <a:latin typeface="Consolas" panose="020B0609020204030204" pitchFamily="49" charset="0"/>
              </a:rPr>
              <a:t>    </a:t>
            </a:r>
            <a:r>
              <a:rPr lang="en-US" sz="1500" dirty="0" err="1" smtClean="0">
                <a:latin typeface="Consolas" panose="020B0609020204030204" pitchFamily="49" charset="0"/>
              </a:rPr>
              <a:t>int</a:t>
            </a:r>
            <a:r>
              <a:rPr lang="en-US" sz="1500" dirty="0" smtClean="0">
                <a:latin typeface="Consolas" panose="020B0609020204030204" pitchFamily="49" charset="0"/>
              </a:rPr>
              <a:t> n{42};</a:t>
            </a:r>
          </a:p>
          <a:p>
            <a:pPr marL="857250" lvl="2" indent="0">
              <a:buNone/>
            </a:pPr>
            <a:r>
              <a:rPr lang="en-US" sz="1500" dirty="0" smtClean="0">
                <a:latin typeface="Consolas" panose="020B0609020204030204" pitchFamily="49" charset="0"/>
              </a:rPr>
              <a:t>    f( 42 );</a:t>
            </a:r>
          </a:p>
          <a:p>
            <a:pPr marL="857250" lvl="2" indent="0">
              <a:buNone/>
            </a:pPr>
            <a:r>
              <a:rPr lang="en-US" sz="1500" dirty="0">
                <a:latin typeface="Consolas" panose="020B0609020204030204" pitchFamily="49" charset="0"/>
              </a:rPr>
              <a:t> </a:t>
            </a:r>
            <a:r>
              <a:rPr lang="en-US" sz="1500" dirty="0" smtClean="0">
                <a:latin typeface="Consolas" panose="020B0609020204030204" pitchFamily="49" charset="0"/>
              </a:rPr>
              <a:t>   f( n );</a:t>
            </a:r>
          </a:p>
          <a:p>
            <a:pPr marL="857250" lvl="2" indent="0">
              <a:buNone/>
            </a:pPr>
            <a:r>
              <a:rPr lang="en-US" sz="1500" dirty="0">
                <a:latin typeface="Consolas" panose="020B0609020204030204" pitchFamily="49" charset="0"/>
              </a:rPr>
              <a:t> </a:t>
            </a:r>
            <a:r>
              <a:rPr lang="en-US" sz="1500" dirty="0" smtClean="0">
                <a:latin typeface="Consolas" panose="020B0609020204030204" pitchFamily="49" charset="0"/>
              </a:rPr>
              <a:t>   f( n + 107 );</a:t>
            </a:r>
          </a:p>
          <a:p>
            <a:pPr marL="857250" lvl="2" indent="0">
              <a:buNone/>
            </a:pPr>
            <a:r>
              <a:rPr lang="en-US" sz="1500" dirty="0">
                <a:latin typeface="Consolas" panose="020B0609020204030204" pitchFamily="49" charset="0"/>
              </a:rPr>
              <a:t> </a:t>
            </a:r>
            <a:r>
              <a:rPr lang="en-US" sz="1500" dirty="0" smtClean="0">
                <a:latin typeface="Consolas" panose="020B0609020204030204" pitchFamily="49" charset="0"/>
              </a:rPr>
              <a:t>   </a:t>
            </a:r>
            <a:r>
              <a:rPr lang="en-US" sz="1500" dirty="0" err="1" smtClean="0">
                <a:latin typeface="Consolas" panose="020B0609020204030204" pitchFamily="49" charset="0"/>
              </a:rPr>
              <a:t>std</a:t>
            </a:r>
            <a:r>
              <a:rPr lang="en-US" sz="1500" dirty="0" smtClean="0">
                <a:latin typeface="Consolas" panose="020B0609020204030204" pitchFamily="49" charset="0"/>
              </a:rPr>
              <a:t>::</a:t>
            </a:r>
            <a:r>
              <a:rPr lang="en-US" sz="1500" dirty="0" err="1" smtClean="0">
                <a:latin typeface="Consolas" panose="020B0609020204030204" pitchFamily="49" charset="0"/>
              </a:rPr>
              <a:t>cout</a:t>
            </a:r>
            <a:r>
              <a:rPr lang="en-US" sz="1500" dirty="0" smtClean="0">
                <a:latin typeface="Consolas" panose="020B0609020204030204" pitchFamily="49" charset="0"/>
              </a:rPr>
              <a:t> &lt;&lt; "n = " &lt;&lt; n &lt;&lt; </a:t>
            </a:r>
            <a:r>
              <a:rPr lang="en-US" sz="1500" dirty="0" err="1" smtClean="0">
                <a:latin typeface="Consolas" panose="020B0609020204030204" pitchFamily="49" charset="0"/>
              </a:rPr>
              <a:t>std</a:t>
            </a:r>
            <a:r>
              <a:rPr lang="en-US" sz="1500" dirty="0" smtClean="0">
                <a:latin typeface="Consolas" panose="020B0609020204030204" pitchFamily="49" charset="0"/>
              </a:rPr>
              <a:t>::</a:t>
            </a:r>
            <a:r>
              <a:rPr lang="en-US" sz="1500" dirty="0" err="1" smtClean="0">
                <a:latin typeface="Consolas" panose="020B0609020204030204" pitchFamily="49" charset="0"/>
              </a:rPr>
              <a:t>endl</a:t>
            </a:r>
            <a:r>
              <a:rPr lang="en-US" sz="1500" dirty="0" smtClean="0">
                <a:latin typeface="Consolas" panose="020B0609020204030204" pitchFamily="49" charset="0"/>
              </a:rPr>
              <a:t>;</a:t>
            </a:r>
          </a:p>
          <a:p>
            <a:pPr marL="857250" lvl="2" indent="0">
              <a:buNone/>
            </a:pPr>
            <a:endParaRPr lang="en-US" sz="1500" dirty="0" smtClean="0">
              <a:latin typeface="Consolas" panose="020B0609020204030204" pitchFamily="49" charset="0"/>
            </a:endParaRPr>
          </a:p>
          <a:p>
            <a:pPr marL="857250" lvl="2" indent="0">
              <a:buNone/>
            </a:pPr>
            <a:r>
              <a:rPr lang="en-US" sz="1500" dirty="0" smtClean="0">
                <a:latin typeface="Consolas" panose="020B0609020204030204" pitchFamily="49" charset="0"/>
              </a:rPr>
              <a:t>    return 0;</a:t>
            </a:r>
          </a:p>
          <a:p>
            <a:pPr marL="857250" lvl="2" indent="0">
              <a:buNone/>
            </a:pPr>
            <a:r>
              <a:rPr lang="en-US" sz="1500" dirty="0" smtClean="0">
                <a:latin typeface="Consolas" panose="020B0609020204030204" pitchFamily="49" charset="0"/>
              </a:rPr>
              <a:t>}</a:t>
            </a:r>
          </a:p>
        </p:txBody>
      </p:sp>
      <p:sp>
        <p:nvSpPr>
          <p:cNvPr id="5" name="TextBox 4"/>
          <p:cNvSpPr txBox="1"/>
          <p:nvPr/>
        </p:nvSpPr>
        <p:spPr>
          <a:xfrm>
            <a:off x="6156176" y="3093060"/>
            <a:ext cx="1324402" cy="1477328"/>
          </a:xfrm>
          <a:prstGeom prst="rect">
            <a:avLst/>
          </a:prstGeom>
          <a:noFill/>
        </p:spPr>
        <p:txBody>
          <a:bodyPr wrap="none" rtlCol="0">
            <a:spAutoFit/>
          </a:bodyPr>
          <a:lstStyle/>
          <a:p>
            <a:r>
              <a:rPr lang="pt-BR" dirty="0" smtClean="0">
                <a:solidFill>
                  <a:srgbClr val="0070C0"/>
                </a:solidFill>
                <a:latin typeface="Georgia" panose="02040502050405020303" pitchFamily="18" charset="0"/>
              </a:rPr>
              <a:t>Output:</a:t>
            </a:r>
          </a:p>
          <a:p>
            <a:r>
              <a:rPr lang="pt-BR" dirty="0">
                <a:solidFill>
                  <a:srgbClr val="0070C0"/>
                </a:solidFill>
                <a:latin typeface="Consolas" panose="020B0609020204030204" pitchFamily="49" charset="0"/>
                <a:cs typeface="Consolas" panose="020B0609020204030204" pitchFamily="49" charset="0"/>
              </a:rPr>
              <a:t> </a:t>
            </a:r>
            <a:r>
              <a:rPr lang="pt-BR" dirty="0" smtClean="0">
                <a:solidFill>
                  <a:srgbClr val="0070C0"/>
                </a:solidFill>
                <a:latin typeface="Consolas" panose="020B0609020204030204" pitchFamily="49" charset="0"/>
                <a:cs typeface="Consolas" panose="020B0609020204030204" pitchFamily="49" charset="0"/>
              </a:rPr>
              <a:t>  </a:t>
            </a:r>
            <a:r>
              <a:rPr lang="pt-BR" dirty="0" smtClean="0">
                <a:solidFill>
                  <a:srgbClr val="0070C0"/>
                </a:solidFill>
                <a:latin typeface="Consolas" panose="020B0609020204030204" pitchFamily="49" charset="0"/>
                <a:cs typeface="Consolas" panose="020B0609020204030204" pitchFamily="49" charset="0"/>
              </a:rPr>
              <a:t>43</a:t>
            </a:r>
          </a:p>
          <a:p>
            <a:r>
              <a:rPr lang="pt-BR" dirty="0">
                <a:solidFill>
                  <a:srgbClr val="0070C0"/>
                </a:solidFill>
                <a:latin typeface="Consolas" panose="020B0609020204030204" pitchFamily="49" charset="0"/>
                <a:cs typeface="Consolas" panose="020B0609020204030204" pitchFamily="49" charset="0"/>
              </a:rPr>
              <a:t> </a:t>
            </a:r>
            <a:r>
              <a:rPr lang="pt-BR" dirty="0" smtClean="0">
                <a:solidFill>
                  <a:srgbClr val="0070C0"/>
                </a:solidFill>
                <a:latin typeface="Consolas" panose="020B0609020204030204" pitchFamily="49" charset="0"/>
                <a:cs typeface="Consolas" panose="020B0609020204030204" pitchFamily="49" charset="0"/>
              </a:rPr>
              <a:t>  43</a:t>
            </a:r>
          </a:p>
          <a:p>
            <a:r>
              <a:rPr lang="pt-BR" dirty="0">
                <a:solidFill>
                  <a:srgbClr val="0070C0"/>
                </a:solidFill>
                <a:latin typeface="Consolas" panose="020B0609020204030204" pitchFamily="49" charset="0"/>
                <a:cs typeface="Consolas" panose="020B0609020204030204" pitchFamily="49" charset="0"/>
              </a:rPr>
              <a:t> </a:t>
            </a:r>
            <a:r>
              <a:rPr lang="pt-BR" dirty="0" smtClean="0">
                <a:solidFill>
                  <a:srgbClr val="0070C0"/>
                </a:solidFill>
                <a:latin typeface="Consolas" panose="020B0609020204030204" pitchFamily="49" charset="0"/>
                <a:cs typeface="Consolas" panose="020B0609020204030204" pitchFamily="49" charset="0"/>
              </a:rPr>
              <a:t>  150</a:t>
            </a:r>
          </a:p>
          <a:p>
            <a:r>
              <a:rPr lang="pt-BR" dirty="0">
                <a:solidFill>
                  <a:srgbClr val="0070C0"/>
                </a:solidFill>
                <a:latin typeface="Consolas" panose="020B0609020204030204" pitchFamily="49" charset="0"/>
                <a:cs typeface="Consolas" panose="020B0609020204030204" pitchFamily="49" charset="0"/>
              </a:rPr>
              <a:t> </a:t>
            </a:r>
            <a:r>
              <a:rPr lang="pt-BR" dirty="0" smtClean="0">
                <a:solidFill>
                  <a:srgbClr val="0070C0"/>
                </a:solidFill>
                <a:latin typeface="Consolas" panose="020B0609020204030204" pitchFamily="49" charset="0"/>
                <a:cs typeface="Consolas" panose="020B0609020204030204" pitchFamily="49" charset="0"/>
              </a:rPr>
              <a:t>  n = 42</a:t>
            </a:r>
            <a:endParaRPr lang="pt-BR" dirty="0">
              <a:solidFill>
                <a:srgbClr val="0070C0"/>
              </a:solidFill>
              <a:latin typeface="Consolas" panose="020B0609020204030204" pitchFamily="49" charset="0"/>
              <a:cs typeface="Consolas" panose="020B0609020204030204" pitchFamily="49" charset="0"/>
            </a:endParaRPr>
          </a:p>
        </p:txBody>
      </p:sp>
      <p:sp>
        <p:nvSpPr>
          <p:cNvPr id="6" name="Rounded Rectangle 5"/>
          <p:cNvSpPr/>
          <p:nvPr/>
        </p:nvSpPr>
        <p:spPr>
          <a:xfrm>
            <a:off x="1784896" y="4826218"/>
            <a:ext cx="720080" cy="34799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ounded Rectangle 6"/>
          <p:cNvSpPr/>
          <p:nvPr/>
        </p:nvSpPr>
        <p:spPr>
          <a:xfrm>
            <a:off x="1797596" y="5105742"/>
            <a:ext cx="673472" cy="34799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ounded Rectangle 7"/>
          <p:cNvSpPr/>
          <p:nvPr/>
        </p:nvSpPr>
        <p:spPr>
          <a:xfrm>
            <a:off x="1810296" y="5385266"/>
            <a:ext cx="1321544" cy="34799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ounded Rectangle 9"/>
          <p:cNvSpPr/>
          <p:nvPr/>
        </p:nvSpPr>
        <p:spPr>
          <a:xfrm>
            <a:off x="1310432" y="2954010"/>
            <a:ext cx="3477592" cy="116547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143445739"/>
      </p:ext>
    </p:extLst>
  </p:cSld>
  <p:clrMapOvr>
    <a:masterClrMapping/>
  </p:clrMapOvr>
  <mc:AlternateContent xmlns:mc="http://schemas.openxmlformats.org/markup-compatibility/2006">
    <mc:Choice xmlns:p14="http://schemas.microsoft.com/office/powerpoint/2010/main" Requires="p14">
      <p:transition spd="slow" p14:dur="2000" advTm="129674"/>
    </mc:Choice>
    <mc:Fallback>
      <p:transition spd="slow" advTm="129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8"/>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1"/>
                </p:tgtEl>
              </p:cMediaNode>
            </p:audio>
          </p:childTnLst>
        </p:cTn>
      </p:par>
    </p:tnLst>
    <p:bldLst>
      <p:bldP spid="5" grpId="0"/>
      <p:bldP spid="6" grpId="0" animBg="1"/>
      <p:bldP spid="6" grpId="1" animBg="1"/>
      <p:bldP spid="7" grpId="0" animBg="1"/>
      <p:bldP spid="7" grpId="1" animBg="1"/>
      <p:bldP spid="8" grpId="0" animBg="1"/>
      <p:bldP spid="8" grpId="1" animBg="1"/>
      <p:bldP spid="10" grpId="0" animBg="1"/>
      <p:bldP spid="1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Pass-by-reference</a:t>
            </a:r>
            <a:endParaRPr lang="en-CA" dirty="0"/>
          </a:p>
        </p:txBody>
      </p:sp>
      <p:sp>
        <p:nvSpPr>
          <p:cNvPr id="3" name="Content Placeholder 2"/>
          <p:cNvSpPr>
            <a:spLocks noGrp="1"/>
          </p:cNvSpPr>
          <p:nvPr>
            <p:ph idx="1"/>
          </p:nvPr>
        </p:nvSpPr>
        <p:spPr/>
        <p:txBody>
          <a:bodyPr/>
          <a:lstStyle/>
          <a:p>
            <a:r>
              <a:rPr lang="en-CA" dirty="0" smtClean="0"/>
              <a:t>If a parameter is prefixed by an </a:t>
            </a:r>
            <a:r>
              <a:rPr lang="en-CA" dirty="0" smtClean="0">
                <a:latin typeface="Consolas" panose="020B0609020204030204" pitchFamily="49" charset="0"/>
                <a:cs typeface="Consolas" panose="020B0609020204030204" pitchFamily="49" charset="0"/>
              </a:rPr>
              <a:t>&amp;</a:t>
            </a:r>
            <a:r>
              <a:rPr lang="en-CA" dirty="0" smtClean="0"/>
              <a:t>,</a:t>
            </a:r>
          </a:p>
          <a:p>
            <a:pPr marL="0" indent="0">
              <a:buNone/>
            </a:pPr>
            <a:r>
              <a:rPr lang="en-CA" dirty="0"/>
              <a:t>	</a:t>
            </a:r>
            <a:r>
              <a:rPr lang="en-CA" dirty="0" smtClean="0"/>
              <a:t>the parameter is now an alias for the argument</a:t>
            </a:r>
            <a:endParaRPr lang="en-CA" dirty="0" smtClean="0"/>
          </a:p>
          <a:p>
            <a:pPr lvl="1"/>
            <a:r>
              <a:rPr lang="en-US" dirty="0" smtClean="0"/>
              <a:t>Now arguments are restricted to what can be assigned to</a:t>
            </a:r>
          </a:p>
          <a:p>
            <a:pPr lvl="2"/>
            <a:r>
              <a:rPr lang="en-US" dirty="0" smtClean="0"/>
              <a:t>That is, </a:t>
            </a:r>
            <a:r>
              <a:rPr lang="en-US" dirty="0" err="1" smtClean="0"/>
              <a:t>lvalues</a:t>
            </a:r>
            <a:endParaRPr lang="en-CA" dirty="0" smtClean="0"/>
          </a:p>
          <a:p>
            <a:pPr lvl="1"/>
            <a:r>
              <a:rPr lang="en-CA" dirty="0" smtClean="0"/>
              <a:t>Any </a:t>
            </a:r>
            <a:r>
              <a:rPr lang="en-CA" dirty="0" smtClean="0"/>
              <a:t>change to the parameter changes the </a:t>
            </a:r>
            <a:r>
              <a:rPr lang="en-CA" dirty="0" smtClean="0"/>
              <a:t>value of the argument</a:t>
            </a:r>
            <a:endParaRPr lang="en-CA" dirty="0" smtClean="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340580769"/>
      </p:ext>
    </p:extLst>
  </p:cSld>
  <p:clrMapOvr>
    <a:masterClrMapping/>
  </p:clrMapOvr>
  <mc:AlternateContent xmlns:mc="http://schemas.openxmlformats.org/markup-compatibility/2006">
    <mc:Choice xmlns:p14="http://schemas.microsoft.com/office/powerpoint/2010/main" Requires="p14">
      <p:transition spd="slow" p14:dur="2000" advTm="45733"/>
    </mc:Choice>
    <mc:Fallback>
      <p:transition spd="slow" advTm="45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Pass-by-reference</a:t>
            </a:r>
            <a:endParaRPr lang="en-CA" dirty="0"/>
          </a:p>
        </p:txBody>
      </p:sp>
      <p:sp>
        <p:nvSpPr>
          <p:cNvPr id="3" name="Content Placeholder 2"/>
          <p:cNvSpPr>
            <a:spLocks noGrp="1"/>
          </p:cNvSpPr>
          <p:nvPr>
            <p:ph idx="1"/>
          </p:nvPr>
        </p:nvSpPr>
        <p:spPr/>
        <p:txBody>
          <a:bodyPr/>
          <a:lstStyle/>
          <a:p>
            <a:r>
              <a:rPr lang="en-CA" dirty="0" smtClean="0"/>
              <a:t>Example:</a:t>
            </a:r>
          </a:p>
          <a:p>
            <a:pPr marL="800100" lvl="2" indent="0">
              <a:buNone/>
            </a:pPr>
            <a:r>
              <a:rPr lang="en-CA" dirty="0">
                <a:latin typeface="Consolas" panose="020B0609020204030204" pitchFamily="49" charset="0"/>
                <a:cs typeface="Consolas" panose="020B0609020204030204" pitchFamily="49" charset="0"/>
              </a:rPr>
              <a:t>void reset( int </a:t>
            </a:r>
            <a:r>
              <a:rPr lang="en-CA" dirty="0">
                <a:solidFill>
                  <a:srgbClr val="FF0000"/>
                </a:solidFill>
                <a:latin typeface="Consolas" panose="020B0609020204030204" pitchFamily="49" charset="0"/>
                <a:cs typeface="Consolas" panose="020B0609020204030204" pitchFamily="49" charset="0"/>
              </a:rPr>
              <a:t>&amp;</a:t>
            </a:r>
            <a:r>
              <a:rPr lang="en-CA" dirty="0">
                <a:latin typeface="Consolas" panose="020B0609020204030204" pitchFamily="49" charset="0"/>
                <a:cs typeface="Consolas" panose="020B0609020204030204" pitchFamily="49" charset="0"/>
              </a:rPr>
              <a:t>n </a:t>
            </a:r>
            <a:r>
              <a:rPr lang="en-CA" dirty="0" smtClean="0">
                <a:latin typeface="Consolas" panose="020B0609020204030204" pitchFamily="49" charset="0"/>
                <a:cs typeface="Consolas" panose="020B0609020204030204" pitchFamily="49" charset="0"/>
              </a:rPr>
              <a:t>);</a:t>
            </a:r>
            <a:endParaRPr lang="en-CA" dirty="0">
              <a:latin typeface="Consolas" panose="020B0609020204030204" pitchFamily="49" charset="0"/>
              <a:cs typeface="Consolas" panose="020B0609020204030204" pitchFamily="49" charset="0"/>
            </a:endParaRPr>
          </a:p>
          <a:p>
            <a:pPr marL="800100" lvl="2" indent="0">
              <a:buNone/>
            </a:pPr>
            <a:endParaRPr lang="en-CA" dirty="0" smtClean="0">
              <a:latin typeface="Consolas" panose="020B0609020204030204" pitchFamily="49" charset="0"/>
              <a:cs typeface="Consolas" panose="020B0609020204030204" pitchFamily="49" charset="0"/>
            </a:endParaRPr>
          </a:p>
          <a:p>
            <a:pPr marL="800100" lvl="2" indent="0">
              <a:buNone/>
            </a:pPr>
            <a:r>
              <a:rPr lang="en-CA" dirty="0" smtClean="0">
                <a:latin typeface="Consolas" panose="020B0609020204030204" pitchFamily="49" charset="0"/>
                <a:cs typeface="Consolas" panose="020B0609020204030204" pitchFamily="49" charset="0"/>
              </a:rPr>
              <a:t>void reset( int </a:t>
            </a:r>
            <a:r>
              <a:rPr lang="en-CA" dirty="0" smtClean="0">
                <a:solidFill>
                  <a:srgbClr val="FF0000"/>
                </a:solidFill>
                <a:latin typeface="Consolas" panose="020B0609020204030204" pitchFamily="49" charset="0"/>
                <a:cs typeface="Consolas" panose="020B0609020204030204" pitchFamily="49" charset="0"/>
              </a:rPr>
              <a:t>&amp;</a:t>
            </a:r>
            <a:r>
              <a:rPr lang="en-CA" dirty="0" smtClean="0">
                <a:latin typeface="Consolas" panose="020B0609020204030204" pitchFamily="49" charset="0"/>
                <a:cs typeface="Consolas" panose="020B0609020204030204" pitchFamily="49" charset="0"/>
              </a:rPr>
              <a:t>n ) {</a:t>
            </a:r>
          </a:p>
          <a:p>
            <a:pPr marL="80010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n = 0;</a:t>
            </a:r>
          </a:p>
          <a:p>
            <a:pPr marL="800100" lvl="2" indent="0">
              <a:buNone/>
            </a:pPr>
            <a:r>
              <a:rPr lang="en-CA" dirty="0">
                <a:latin typeface="Consolas" panose="020B0609020204030204" pitchFamily="49" charset="0"/>
                <a:cs typeface="Consolas" panose="020B0609020204030204" pitchFamily="49" charset="0"/>
              </a:rPr>
              <a:t>}</a:t>
            </a:r>
          </a:p>
          <a:p>
            <a:endParaRPr lang="en-CA" dirty="0" smtClean="0"/>
          </a:p>
          <a:p>
            <a:r>
              <a:rPr lang="en-CA" dirty="0" smtClean="0"/>
              <a:t>Any argument is passed by reference</a:t>
            </a:r>
          </a:p>
          <a:p>
            <a:pPr lvl="1"/>
            <a:r>
              <a:rPr lang="en-CA" dirty="0" smtClean="0"/>
              <a:t>A change to the parameter </a:t>
            </a:r>
            <a:r>
              <a:rPr lang="en-CA" dirty="0" smtClean="0">
                <a:latin typeface="Consolas" panose="020B0609020204030204" pitchFamily="49" charset="0"/>
                <a:cs typeface="Consolas" panose="020B0609020204030204" pitchFamily="49" charset="0"/>
              </a:rPr>
              <a:t>n</a:t>
            </a:r>
            <a:r>
              <a:rPr lang="en-CA" dirty="0" smtClean="0"/>
              <a:t> also changes the argument</a:t>
            </a:r>
          </a:p>
          <a:p>
            <a:pPr marL="800100" lvl="2" indent="0">
              <a:buNone/>
            </a:pPr>
            <a:r>
              <a:rPr lang="en-CA" dirty="0" smtClean="0">
                <a:latin typeface="Consolas" panose="020B0609020204030204" pitchFamily="49" charset="0"/>
                <a:cs typeface="Consolas" panose="020B0609020204030204" pitchFamily="49" charset="0"/>
              </a:rPr>
              <a:t>int main() {</a:t>
            </a:r>
          </a:p>
          <a:p>
            <a:pPr marL="80010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int k{42};</a:t>
            </a:r>
          </a:p>
          <a:p>
            <a:pPr marL="80010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reset( k );</a:t>
            </a:r>
          </a:p>
          <a:p>
            <a:pPr marL="80010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std::cout &lt;&lt; k &lt;&lt; std::endl;  </a:t>
            </a:r>
            <a:endParaRPr lang="en-CA" dirty="0" smtClean="0">
              <a:solidFill>
                <a:srgbClr val="0070C0"/>
              </a:solidFill>
              <a:latin typeface="Consolas" panose="020B0609020204030204" pitchFamily="49" charset="0"/>
              <a:cs typeface="Consolas" panose="020B0609020204030204" pitchFamily="49" charset="0"/>
            </a:endParaRPr>
          </a:p>
          <a:p>
            <a:pPr marL="800100" lvl="2" indent="0">
              <a:buNone/>
            </a:pPr>
            <a:r>
              <a:rPr lang="en-CA" dirty="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   return 0;</a:t>
            </a:r>
          </a:p>
          <a:p>
            <a:pPr marL="800100" lvl="2" indent="0">
              <a:buNone/>
            </a:pPr>
            <a:r>
              <a:rPr lang="en-CA" dirty="0" smtClean="0">
                <a:latin typeface="Consolas" panose="020B0609020204030204" pitchFamily="49" charset="0"/>
                <a:cs typeface="Consolas" panose="020B0609020204030204" pitchFamily="49" charset="0"/>
              </a:rPr>
              <a:t>}</a:t>
            </a:r>
            <a:endParaRPr lang="en-CA" dirty="0">
              <a:latin typeface="Consolas" panose="020B0609020204030204" pitchFamily="49" charset="0"/>
              <a:cs typeface="Consolas" panose="020B0609020204030204" pitchFamily="49" charset="0"/>
            </a:endParaRPr>
          </a:p>
        </p:txBody>
      </p:sp>
      <p:sp>
        <p:nvSpPr>
          <p:cNvPr id="4" name="Rectangle 3"/>
          <p:cNvSpPr/>
          <p:nvPr/>
        </p:nvSpPr>
        <p:spPr>
          <a:xfrm>
            <a:off x="5851502" y="5025370"/>
            <a:ext cx="1072730" cy="707886"/>
          </a:xfrm>
          <a:prstGeom prst="rect">
            <a:avLst/>
          </a:prstGeom>
        </p:spPr>
        <p:txBody>
          <a:bodyPr wrap="none">
            <a:spAutoFit/>
          </a:bodyPr>
          <a:lstStyle/>
          <a:p>
            <a:r>
              <a:rPr lang="en-CA" sz="2000" dirty="0" smtClean="0">
                <a:solidFill>
                  <a:srgbClr val="0070C0"/>
                </a:solidFill>
                <a:latin typeface="Georgia" panose="02040502050405020303" pitchFamily="18" charset="0"/>
                <a:cs typeface="Consolas" panose="020B0609020204030204" pitchFamily="49" charset="0"/>
              </a:rPr>
              <a:t>Output:</a:t>
            </a:r>
          </a:p>
          <a:p>
            <a:r>
              <a:rPr lang="en-CA" sz="2000" dirty="0">
                <a:solidFill>
                  <a:srgbClr val="0070C0"/>
                </a:solidFill>
                <a:latin typeface="Consolas" panose="020B0609020204030204" pitchFamily="49" charset="0"/>
                <a:cs typeface="Consolas" panose="020B0609020204030204" pitchFamily="49" charset="0"/>
              </a:rPr>
              <a:t> </a:t>
            </a:r>
            <a:r>
              <a:rPr lang="en-CA" sz="2000" dirty="0" smtClean="0">
                <a:solidFill>
                  <a:srgbClr val="0070C0"/>
                </a:solidFill>
                <a:latin typeface="Consolas" panose="020B0609020204030204" pitchFamily="49" charset="0"/>
                <a:cs typeface="Consolas" panose="020B0609020204030204" pitchFamily="49" charset="0"/>
              </a:rPr>
              <a:t>   </a:t>
            </a:r>
            <a:r>
              <a:rPr lang="en-CA" sz="2000" dirty="0">
                <a:solidFill>
                  <a:srgbClr val="0070C0"/>
                </a:solidFill>
                <a:latin typeface="Consolas" panose="020B0609020204030204" pitchFamily="49" charset="0"/>
                <a:cs typeface="Consolas" panose="020B0609020204030204" pitchFamily="49" charset="0"/>
              </a:rPr>
              <a:t>0</a:t>
            </a:r>
            <a:endParaRPr lang="en-CA" sz="2000"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191725118"/>
      </p:ext>
    </p:extLst>
  </p:cSld>
  <p:clrMapOvr>
    <a:masterClrMapping/>
  </p:clrMapOvr>
  <mc:AlternateContent xmlns:mc="http://schemas.openxmlformats.org/markup-compatibility/2006">
    <mc:Choice xmlns:p14="http://schemas.microsoft.com/office/powerpoint/2010/main" Requires="p14">
      <p:transition spd="slow" p14:dur="2000" advTm="71592"/>
    </mc:Choice>
    <mc:Fallback>
      <p:transition spd="slow" advTm="71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2" end="1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3" end="1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9.1|8.8|5.7|17.5"/>
</p:tagLst>
</file>

<file path=ppt/tags/tag10.xml><?xml version="1.0" encoding="utf-8"?>
<p:tagLst xmlns:a="http://schemas.openxmlformats.org/drawingml/2006/main" xmlns:r="http://schemas.openxmlformats.org/officeDocument/2006/relationships" xmlns:p="http://schemas.openxmlformats.org/presentationml/2006/main">
  <p:tag name="TIMING" val="|5.1|10.8|7.6|12.9|7.9|10.2|5.9"/>
</p:tagLst>
</file>

<file path=ppt/tags/tag11.xml><?xml version="1.0" encoding="utf-8"?>
<p:tagLst xmlns:a="http://schemas.openxmlformats.org/drawingml/2006/main" xmlns:r="http://schemas.openxmlformats.org/officeDocument/2006/relationships" xmlns:p="http://schemas.openxmlformats.org/presentationml/2006/main">
  <p:tag name="TIMING" val="|30.8|21.1"/>
</p:tagLst>
</file>

<file path=ppt/tags/tag12.xml><?xml version="1.0" encoding="utf-8"?>
<p:tagLst xmlns:a="http://schemas.openxmlformats.org/drawingml/2006/main" xmlns:r="http://schemas.openxmlformats.org/officeDocument/2006/relationships" xmlns:p="http://schemas.openxmlformats.org/presentationml/2006/main">
  <p:tag name="TIMING" val="|13.3|23.2"/>
</p:tagLst>
</file>

<file path=ppt/tags/tag13.xml><?xml version="1.0" encoding="utf-8"?>
<p:tagLst xmlns:a="http://schemas.openxmlformats.org/drawingml/2006/main" xmlns:r="http://schemas.openxmlformats.org/officeDocument/2006/relationships" xmlns:p="http://schemas.openxmlformats.org/presentationml/2006/main">
  <p:tag name="TIMING" val="|3.9|4.7|6.6|32.1|24.8|16.8|15.2|12.4|1.8"/>
</p:tagLst>
</file>

<file path=ppt/tags/tag14.xml><?xml version="1.0" encoding="utf-8"?>
<p:tagLst xmlns:a="http://schemas.openxmlformats.org/drawingml/2006/main" xmlns:r="http://schemas.openxmlformats.org/officeDocument/2006/relationships" xmlns:p="http://schemas.openxmlformats.org/presentationml/2006/main">
  <p:tag name="TIMING" val="|24.4|37.5|20.7|6.8"/>
</p:tagLst>
</file>

<file path=ppt/tags/tag2.xml><?xml version="1.0" encoding="utf-8"?>
<p:tagLst xmlns:a="http://schemas.openxmlformats.org/drawingml/2006/main" xmlns:r="http://schemas.openxmlformats.org/officeDocument/2006/relationships" xmlns:p="http://schemas.openxmlformats.org/presentationml/2006/main">
  <p:tag name="TIMING" val="|29.3|6.6|18.1|8.8|24|10.8|10.7"/>
</p:tagLst>
</file>

<file path=ppt/tags/tag3.xml><?xml version="1.0" encoding="utf-8"?>
<p:tagLst xmlns:a="http://schemas.openxmlformats.org/drawingml/2006/main" xmlns:r="http://schemas.openxmlformats.org/officeDocument/2006/relationships" xmlns:p="http://schemas.openxmlformats.org/presentationml/2006/main">
  <p:tag name="TIMING" val="|6|33|24.7|17.1|19.4"/>
</p:tagLst>
</file>

<file path=ppt/tags/tag4.xml><?xml version="1.0" encoding="utf-8"?>
<p:tagLst xmlns:a="http://schemas.openxmlformats.org/drawingml/2006/main" xmlns:r="http://schemas.openxmlformats.org/officeDocument/2006/relationships" xmlns:p="http://schemas.openxmlformats.org/presentationml/2006/main">
  <p:tag name="TIMING" val="|40.2|37.6"/>
</p:tagLst>
</file>

<file path=ppt/tags/tag5.xml><?xml version="1.0" encoding="utf-8"?>
<p:tagLst xmlns:a="http://schemas.openxmlformats.org/drawingml/2006/main" xmlns:r="http://schemas.openxmlformats.org/officeDocument/2006/relationships" xmlns:p="http://schemas.openxmlformats.org/presentationml/2006/main">
  <p:tag name="TIMING" val="|19.9|12.8|19.6|22.5|41.1"/>
</p:tagLst>
</file>

<file path=ppt/tags/tag6.xml><?xml version="1.0" encoding="utf-8"?>
<p:tagLst xmlns:a="http://schemas.openxmlformats.org/drawingml/2006/main" xmlns:r="http://schemas.openxmlformats.org/officeDocument/2006/relationships" xmlns:p="http://schemas.openxmlformats.org/presentationml/2006/main">
  <p:tag name="TIMING" val="|14.7|24.4"/>
</p:tagLst>
</file>

<file path=ppt/tags/tag7.xml><?xml version="1.0" encoding="utf-8"?>
<p:tagLst xmlns:a="http://schemas.openxmlformats.org/drawingml/2006/main" xmlns:r="http://schemas.openxmlformats.org/officeDocument/2006/relationships" xmlns:p="http://schemas.openxmlformats.org/presentationml/2006/main">
  <p:tag name="TIMING" val="|32.9|30.4"/>
</p:tagLst>
</file>

<file path=ppt/tags/tag8.xml><?xml version="1.0" encoding="utf-8"?>
<p:tagLst xmlns:a="http://schemas.openxmlformats.org/drawingml/2006/main" xmlns:r="http://schemas.openxmlformats.org/officeDocument/2006/relationships" xmlns:p="http://schemas.openxmlformats.org/presentationml/2006/main">
  <p:tag name="TIMING" val="|44.8"/>
</p:tagLst>
</file>

<file path=ppt/tags/tag9.xml><?xml version="1.0" encoding="utf-8"?>
<p:tagLst xmlns:a="http://schemas.openxmlformats.org/drawingml/2006/main" xmlns:r="http://schemas.openxmlformats.org/officeDocument/2006/relationships" xmlns:p="http://schemas.openxmlformats.org/presentationml/2006/main">
  <p:tag name="TIMING" val="|6.5|26.5|34.7|1.5"/>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66766</TotalTime>
  <Words>1593</Words>
  <Application>Microsoft Office PowerPoint</Application>
  <PresentationFormat>On-screen Show (4:3)</PresentationFormat>
  <Paragraphs>334</Paragraphs>
  <Slides>25</Slides>
  <Notes>0</Notes>
  <HiddenSlides>0</HiddenSlides>
  <MMClips>25</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Custom Design</vt:lpstr>
      <vt:lpstr>Reference variables, pass-by-reference and return-by-reference</vt:lpstr>
      <vt:lpstr>Outline</vt:lpstr>
      <vt:lpstr>Definition</vt:lpstr>
      <vt:lpstr>Reference local variables</vt:lpstr>
      <vt:lpstr>Reference local variables</vt:lpstr>
      <vt:lpstr>Reference local variables</vt:lpstr>
      <vt:lpstr>Pass-by-value</vt:lpstr>
      <vt:lpstr>Pass-by-reference</vt:lpstr>
      <vt:lpstr>Pass-by-reference</vt:lpstr>
      <vt:lpstr>Pass-by-reference</vt:lpstr>
      <vt:lpstr>Pass-by-reference</vt:lpstr>
      <vt:lpstr>Application: multiple return values</vt:lpstr>
      <vt:lpstr>Counting time</vt:lpstr>
      <vt:lpstr>Counting time</vt:lpstr>
      <vt:lpstr>Counting time</vt:lpstr>
      <vt:lpstr>Counting time</vt:lpstr>
      <vt:lpstr>Counting time</vt:lpstr>
      <vt:lpstr>Counting time</vt:lpstr>
      <vt:lpstr>Counting time</vt:lpstr>
      <vt:lpstr>Counting time</vt:lpstr>
      <vt:lpstr>In this course…</vt:lpstr>
      <vt:lpstr>Summary</vt:lpstr>
      <vt:lpstr>References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1320</cp:revision>
  <dcterms:created xsi:type="dcterms:W3CDTF">2009-09-11T23:00:44Z</dcterms:created>
  <dcterms:modified xsi:type="dcterms:W3CDTF">2020-08-06T19:17:43Z</dcterms:modified>
</cp:coreProperties>
</file>